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993" r:id="rId2"/>
    <p:sldId id="1070" r:id="rId3"/>
    <p:sldId id="1082" r:id="rId4"/>
    <p:sldId id="329" r:id="rId5"/>
    <p:sldId id="1067" r:id="rId6"/>
    <p:sldId id="296" r:id="rId7"/>
    <p:sldId id="1074" r:id="rId8"/>
    <p:sldId id="1004" r:id="rId9"/>
    <p:sldId id="1144" r:id="rId10"/>
    <p:sldId id="1071" r:id="rId11"/>
    <p:sldId id="338" r:id="rId12"/>
    <p:sldId id="330" r:id="rId13"/>
    <p:sldId id="269" r:id="rId14"/>
    <p:sldId id="304" r:id="rId15"/>
    <p:sldId id="1069" r:id="rId16"/>
    <p:sldId id="270" r:id="rId17"/>
    <p:sldId id="325" r:id="rId18"/>
    <p:sldId id="273" r:id="rId19"/>
    <p:sldId id="326" r:id="rId20"/>
    <p:sldId id="1072" r:id="rId21"/>
    <p:sldId id="327" r:id="rId22"/>
    <p:sldId id="1073" r:id="rId23"/>
    <p:sldId id="288" r:id="rId24"/>
    <p:sldId id="1135" r:id="rId25"/>
    <p:sldId id="1139" r:id="rId26"/>
    <p:sldId id="1140" r:id="rId27"/>
    <p:sldId id="1143" r:id="rId28"/>
    <p:sldId id="1142" r:id="rId29"/>
    <p:sldId id="1145" r:id="rId30"/>
    <p:sldId id="1137" r:id="rId31"/>
    <p:sldId id="1054" r:id="rId32"/>
    <p:sldId id="1096" r:id="rId33"/>
    <p:sldId id="1016" r:id="rId34"/>
    <p:sldId id="1017" r:id="rId35"/>
    <p:sldId id="1081" r:id="rId36"/>
    <p:sldId id="1014" r:id="rId37"/>
    <p:sldId id="1034" r:id="rId38"/>
    <p:sldId id="466" r:id="rId39"/>
    <p:sldId id="1138" r:id="rId40"/>
    <p:sldId id="1147" r:id="rId41"/>
    <p:sldId id="1107" r:id="rId42"/>
    <p:sldId id="509" r:id="rId43"/>
    <p:sldId id="1133" r:id="rId44"/>
    <p:sldId id="1146" r:id="rId45"/>
    <p:sldId id="1134" r:id="rId46"/>
    <p:sldId id="29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8" autoAdjust="0"/>
    <p:restoredTop sz="87677" autoAdjust="0"/>
  </p:normalViewPr>
  <p:slideViewPr>
    <p:cSldViewPr snapToGrid="0">
      <p:cViewPr varScale="1">
        <p:scale>
          <a:sx n="71" d="100"/>
          <a:sy n="71" d="100"/>
        </p:scale>
        <p:origin x="45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usan\Desktop\Bike%20chapter%20edits\figure_12_0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san\Desktop\LAB%20presentation\LAB%20data%20and%20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819779880456105E-2"/>
          <c:y val="6.2734054794874775E-2"/>
          <c:w val="0.89453036017556631"/>
          <c:h val="0.4903986224713127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1A286C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A286-4476-84E1-62592AFA5DD5}"/>
              </c:ext>
            </c:extLst>
          </c:dPt>
          <c:cat>
            <c:strRef>
              <c:f>graph!$A$1:$A$24</c:f>
              <c:strCache>
                <c:ptCount val="24"/>
                <c:pt idx="0">
                  <c:v>Davis, CA*</c:v>
                </c:pt>
                <c:pt idx="1">
                  <c:v>Boulder, CO*</c:v>
                </c:pt>
                <c:pt idx="2">
                  <c:v>Corvallis, OR*</c:v>
                </c:pt>
                <c:pt idx="3">
                  <c:v>Santa Cruz, CA*</c:v>
                </c:pt>
                <c:pt idx="4">
                  <c:v>Eugene, OR*</c:v>
                </c:pt>
                <c:pt idx="5">
                  <c:v>Durango, CO</c:v>
                </c:pt>
                <c:pt idx="6">
                  <c:v>Steamboat Springs, CO</c:v>
                </c:pt>
                <c:pt idx="7">
                  <c:v>Palo Alto, CA*</c:v>
                </c:pt>
                <c:pt idx="8">
                  <c:v>Fort Collins, CO*</c:v>
                </c:pt>
                <c:pt idx="9">
                  <c:v>Missoula, MT*</c:v>
                </c:pt>
                <c:pt idx="10">
                  <c:v>Jackson and Teton, WY</c:v>
                </c:pt>
                <c:pt idx="11">
                  <c:v>San Luis Obispo, CA*</c:v>
                </c:pt>
                <c:pt idx="12">
                  <c:v>Gainesville, FL*</c:v>
                </c:pt>
                <c:pt idx="13">
                  <c:v>Flagstaff, AZ*</c:v>
                </c:pt>
                <c:pt idx="14">
                  <c:v>Madison, WI*</c:v>
                </c:pt>
                <c:pt idx="15">
                  <c:v>Bellingham, WA*</c:v>
                </c:pt>
                <c:pt idx="16">
                  <c:v>Santa Barbara, CA*</c:v>
                </c:pt>
                <c:pt idx="17">
                  <c:v>Tempe, AZ*</c:v>
                </c:pt>
                <c:pt idx="18">
                  <c:v>Ann Arbor, MI*</c:v>
                </c:pt>
                <c:pt idx="19">
                  <c:v>Olympia, WA</c:v>
                </c:pt>
                <c:pt idx="20">
                  <c:v>Carrboro, NC</c:v>
                </c:pt>
                <c:pt idx="21">
                  <c:v>Bloomington, IN*</c:v>
                </c:pt>
                <c:pt idx="22">
                  <c:v>Bend, OR</c:v>
                </c:pt>
                <c:pt idx="23">
                  <c:v>Salt Lake City, UT</c:v>
                </c:pt>
              </c:strCache>
            </c:strRef>
          </c:cat>
          <c:val>
            <c:numRef>
              <c:f>graph!$D$1:$D$24</c:f>
              <c:numCache>
                <c:formatCode>0.0%</c:formatCode>
                <c:ptCount val="24"/>
                <c:pt idx="0">
                  <c:v>0.15475011102381034</c:v>
                </c:pt>
                <c:pt idx="1">
                  <c:v>9.5910709131145966E-2</c:v>
                </c:pt>
                <c:pt idx="2">
                  <c:v>8.9748953974895393E-2</c:v>
                </c:pt>
                <c:pt idx="3">
                  <c:v>8.7398230088495579E-2</c:v>
                </c:pt>
                <c:pt idx="4">
                  <c:v>8.159671265042559E-2</c:v>
                </c:pt>
                <c:pt idx="5">
                  <c:v>7.150434967112243E-2</c:v>
                </c:pt>
                <c:pt idx="6">
                  <c:v>7.1051615394516668E-2</c:v>
                </c:pt>
                <c:pt idx="7">
                  <c:v>7.0512113525238049E-2</c:v>
                </c:pt>
                <c:pt idx="8">
                  <c:v>7.0096463022508035E-2</c:v>
                </c:pt>
                <c:pt idx="9">
                  <c:v>6.7377926036694083E-2</c:v>
                </c:pt>
                <c:pt idx="10">
                  <c:v>6.1804485533299092E-2</c:v>
                </c:pt>
                <c:pt idx="11">
                  <c:v>5.4374050576355998E-2</c:v>
                </c:pt>
                <c:pt idx="12">
                  <c:v>5.1024675867837724E-2</c:v>
                </c:pt>
                <c:pt idx="13">
                  <c:v>5.0106542993231383E-2</c:v>
                </c:pt>
                <c:pt idx="14">
                  <c:v>4.2209555870089135E-2</c:v>
                </c:pt>
                <c:pt idx="15">
                  <c:v>4.116869246808727E-2</c:v>
                </c:pt>
                <c:pt idx="16">
                  <c:v>4.0566540717216437E-2</c:v>
                </c:pt>
                <c:pt idx="17">
                  <c:v>3.8484329037309799E-2</c:v>
                </c:pt>
                <c:pt idx="18">
                  <c:v>3.5485607171359103E-2</c:v>
                </c:pt>
                <c:pt idx="19">
                  <c:v>3.2204061852945061E-2</c:v>
                </c:pt>
                <c:pt idx="20">
                  <c:v>2.9391390400791688E-2</c:v>
                </c:pt>
                <c:pt idx="21">
                  <c:v>2.6363031914893618E-2</c:v>
                </c:pt>
                <c:pt idx="22">
                  <c:v>2.3883105617002819E-2</c:v>
                </c:pt>
                <c:pt idx="23">
                  <c:v>2.0201259215411934E-2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86-4476-84E1-62592AFA5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590234896"/>
        <c:axId val="-1590234352"/>
      </c:barChart>
      <c:catAx>
        <c:axId val="-1590234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420000"/>
          <a:lstStyle/>
          <a:p>
            <a:pPr>
              <a:defRPr sz="1600"/>
            </a:pPr>
            <a:endParaRPr lang="en-US"/>
          </a:p>
        </c:txPr>
        <c:crossAx val="-1590234352"/>
        <c:crosses val="autoZero"/>
        <c:auto val="1"/>
        <c:lblAlgn val="ctr"/>
        <c:lblOffset val="100"/>
        <c:noMultiLvlLbl val="0"/>
      </c:catAx>
      <c:valAx>
        <c:axId val="-15902343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590234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2E2-4BD3-8326-FB17D5AAAEF6}"/>
              </c:ext>
            </c:extLst>
          </c:dPt>
          <c:dLbls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'Davis overall'!$A$23:$A$29</c:f>
              <c:strCache>
                <c:ptCount val="7"/>
                <c:pt idx="0">
                  <c:v>USA</c:v>
                </c:pt>
                <c:pt idx="1">
                  <c:v>UK</c:v>
                </c:pt>
                <c:pt idx="2">
                  <c:v>Canada</c:v>
                </c:pt>
                <c:pt idx="3">
                  <c:v>Davis</c:v>
                </c:pt>
                <c:pt idx="4">
                  <c:v>Germany</c:v>
                </c:pt>
                <c:pt idx="5">
                  <c:v>Denmark</c:v>
                </c:pt>
                <c:pt idx="6">
                  <c:v>Netherlands</c:v>
                </c:pt>
              </c:strCache>
            </c:strRef>
          </c:cat>
          <c:val>
            <c:numRef>
              <c:f>'Davis overall'!$B$23:$B$29</c:f>
              <c:numCache>
                <c:formatCode>0%</c:formatCode>
                <c:ptCount val="7"/>
                <c:pt idx="0">
                  <c:v>0.25</c:v>
                </c:pt>
                <c:pt idx="1">
                  <c:v>0.27</c:v>
                </c:pt>
                <c:pt idx="2">
                  <c:v>0.3</c:v>
                </c:pt>
                <c:pt idx="3">
                  <c:v>0.41</c:v>
                </c:pt>
                <c:pt idx="4">
                  <c:v>0.49</c:v>
                </c:pt>
                <c:pt idx="5">
                  <c:v>0.55000000000000004</c:v>
                </c:pt>
                <c:pt idx="6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2-4BD3-8326-FB17D5AAA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33886880"/>
        <c:axId val="-1233895584"/>
      </c:barChart>
      <c:catAx>
        <c:axId val="-123388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233895584"/>
        <c:crosses val="autoZero"/>
        <c:auto val="1"/>
        <c:lblAlgn val="ctr"/>
        <c:lblOffset val="100"/>
        <c:noMultiLvlLbl val="0"/>
      </c:catAx>
      <c:valAx>
        <c:axId val="-12338955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123388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0.7027</cdr:x>
      <cdr:y>0.33373</cdr:y>
    </cdr:from>
    <cdr:to>
      <cdr:x>0.92042</cdr:x>
      <cdr:y>0.41659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91988" y="1553031"/>
          <a:ext cx="2321315" cy="38560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/>
            <a:t>* has major university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5EC5D-56F7-4CE4-B5BD-6C7035BB3BF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0CBC1-CD8B-4089-9BE9-4025F82BB9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4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US perspective – Europe is nothing but 15-minute cities!</a:t>
            </a:r>
          </a:p>
          <a:p>
            <a:r>
              <a:rPr lang="en-US" dirty="0"/>
              <a:t>Looking forward to hearing about challenges here.</a:t>
            </a:r>
          </a:p>
          <a:p>
            <a:r>
              <a:rPr lang="en-US" dirty="0"/>
              <a:t>My conclusion… not impossible, but not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53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of three points I want to make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3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WWII, most suburban areas were 15-minute cities… “streetcar suburbs”</a:t>
            </a:r>
          </a:p>
          <a:p>
            <a:endParaRPr lang="en-US" dirty="0"/>
          </a:p>
          <a:p>
            <a:r>
              <a:rPr lang="en-US" dirty="0"/>
              <a:t>https://www.youtube.com/watch?v=MbAd2LeOE1E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https://seattlearchitecture.boldtypetickets.com/events/168540682/madrona-streetcar-suburb-model-for-neighborhood-involvement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28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But after the war, it was another story, what with highway building and sprawling suburbs.</a:t>
            </a:r>
          </a:p>
          <a:p>
            <a:r>
              <a:rPr lang="en-US" baseline="0" dirty="0"/>
              <a:t>Lewis Mumford, among others, recognized the problem early on: car mobility focus meant poor accessibility….</a:t>
            </a:r>
          </a:p>
          <a:p>
            <a:r>
              <a:rPr lang="en-US" baseline="0" dirty="0"/>
              <a:t>But concerns not heeded.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0AD2-9A0A-4ED5-B0E7-488396CA5E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36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real challenge to the post-war approach to development until 1990s. </a:t>
            </a:r>
          </a:p>
          <a:p>
            <a:r>
              <a:rPr lang="en-US" dirty="0"/>
              <a:t>Design communities the way we used to, i.e. with good proximity.</a:t>
            </a:r>
          </a:p>
          <a:p>
            <a:r>
              <a:rPr lang="en-US" dirty="0"/>
              <a:t>Some lasting impact, mostly at the development scale.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29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Around the same time, working on my dissertation which focused on concepts of local and regional accessibility, their implications for travel behavior.</a:t>
            </a:r>
          </a:p>
          <a:p>
            <a:r>
              <a:rPr lang="en-US" dirty="0"/>
              <a:t>My advisor said “You need better terms!” </a:t>
            </a:r>
          </a:p>
          <a:p>
            <a:r>
              <a:rPr lang="en-US" dirty="0"/>
              <a:t>I begged to differ at the time but I think she was right – needed some way to talk about the concept that made sense to the public.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08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Excited when I found the idea from Germany… that’s what I meant by local accessibility…</a:t>
            </a:r>
          </a:p>
          <a:p>
            <a:r>
              <a:rPr lang="en-US" dirty="0"/>
              <a:t>Pre-cursor to 15-minute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66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Precursor to 15-minute city idea, even more compelling way to communicate the concept of local accessibility.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https://www.theurbanist.org/2021/08/16/study-ranks-u-s-cities-by-15-minute-city-potential/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30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20-minute neighborhood or 20-minute suburb – by walking, biking?</a:t>
            </a:r>
          </a:p>
          <a:p>
            <a:r>
              <a:rPr lang="en-US" dirty="0"/>
              <a:t>Connected to the central city by transit.</a:t>
            </a:r>
          </a:p>
          <a:p>
            <a:r>
              <a:rPr lang="en-US" dirty="0"/>
              <a:t>Good local and good regional accessibility.</a:t>
            </a:r>
          </a:p>
          <a:p>
            <a:r>
              <a:rPr lang="en-US" dirty="0"/>
              <a:t>Well, this is Europe!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40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second point: we do have some US examples!</a:t>
            </a:r>
          </a:p>
          <a:p>
            <a:r>
              <a:rPr lang="en-US" dirty="0"/>
              <a:t>Not just pre-war places </a:t>
            </a:r>
          </a:p>
          <a:p>
            <a:r>
              <a:rPr lang="en-US" dirty="0"/>
              <a:t>Not just new urbanist developments.</a:t>
            </a:r>
          </a:p>
          <a:p>
            <a:r>
              <a:rPr lang="en-US" dirty="0"/>
              <a:t>But real cities that have done it right.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32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 it is something of a cow town…</a:t>
            </a:r>
          </a:p>
          <a:p>
            <a:r>
              <a:rPr lang="en-US" dirty="0"/>
              <a:t>But it is a 15-minute city – at least a 20-minute 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03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by Amtrak, paid for by state.</a:t>
            </a:r>
          </a:p>
          <a:p>
            <a:r>
              <a:rPr lang="en-US" dirty="0"/>
              <a:t>Ridership and thus number</a:t>
            </a:r>
            <a:r>
              <a:rPr lang="en-US" baseline="0" dirty="0"/>
              <a:t> of daily trains has grown steadily.</a:t>
            </a:r>
          </a:p>
          <a:p>
            <a:r>
              <a:rPr lang="en-US" baseline="0" dirty="0"/>
              <a:t>Shares tracks with freight, so reliability something of a problem.</a:t>
            </a:r>
            <a:endParaRPr lang="en-US" dirty="0"/>
          </a:p>
          <a:p>
            <a:r>
              <a:rPr lang="en-US" dirty="0"/>
              <a:t>Expensive</a:t>
            </a:r>
            <a:r>
              <a:rPr lang="en-US" baseline="0" dirty="0"/>
              <a:t> but cushy!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00C23-DBC5-44C3-B313-B764E12324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32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has good accessibility because it has good proximity…  intentional!</a:t>
            </a:r>
          </a:p>
          <a:p>
            <a:r>
              <a:rPr lang="en-US" dirty="0" err="1"/>
              <a:t>Browth</a:t>
            </a:r>
            <a:r>
              <a:rPr lang="en-US" dirty="0"/>
              <a:t> boundary that keeps city compact, </a:t>
            </a:r>
          </a:p>
          <a:p>
            <a:r>
              <a:rPr lang="en-US" dirty="0"/>
              <a:t>Policies</a:t>
            </a:r>
            <a:r>
              <a:rPr lang="en-US" baseline="0" dirty="0"/>
              <a:t> that established neighborhood centers…</a:t>
            </a:r>
          </a:p>
          <a:p>
            <a:r>
              <a:rPr lang="en-US" baseline="0" dirty="0"/>
              <a:t>Pretty good densities by US suburban standards…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0AD2-9A0A-4ED5-B0E7-488396CA5E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851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…worked hard to preserve downtown as the center of the community.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0AD2-9A0A-4ED5-B0E7-488396CA5E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93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by</a:t>
            </a:r>
            <a:r>
              <a:rPr lang="en-US" baseline="0" dirty="0"/>
              <a:t> university in partnership with the city.</a:t>
            </a:r>
          </a:p>
          <a:p>
            <a:r>
              <a:rPr lang="en-US" baseline="0" dirty="0"/>
              <a:t>Undergraduates pay for it as a part of their fees, ride for free.</a:t>
            </a:r>
          </a:p>
          <a:p>
            <a:r>
              <a:rPr lang="en-US" baseline="0" dirty="0"/>
              <a:t>Reasonably frequent and reliable – but crowded! </a:t>
            </a:r>
          </a:p>
          <a:p>
            <a:r>
              <a:rPr lang="en-US" baseline="0" dirty="0"/>
              <a:t>Third highest ridership per service hour in the state!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00C23-DBC5-44C3-B313-B764E12324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063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bicycle network – by US standards – on-street and off-street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0AD2-9A0A-4ED5-B0E7-488396CA5E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02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Off-street paths part of greenbelt system., links to many elementary schools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7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City has been smart about key links</a:t>
            </a:r>
            <a:r>
              <a:rPr lang="en-US" baseline="0" dirty="0"/>
              <a:t> in the network that connect to schools and other important destinations.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C0AD2-9A0A-4ED5-B0E7-488396CA5E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19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City made bigger investments to get under or over freeway and railroad tracks separating south from rest of the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438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61EF0E-62A3-449F-A59C-A32FDC252F36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Highest bike mode share in the US, as far as we can tell.</a:t>
            </a:r>
          </a:p>
          <a:p>
            <a:r>
              <a:rPr lang="en-US" dirty="0"/>
              <a:t>Graph compares Davis to other small cities with major university….</a:t>
            </a:r>
          </a:p>
        </p:txBody>
      </p:sp>
    </p:spTree>
    <p:extLst>
      <p:ext uri="{BB962C8B-B14F-4D97-AF65-F5344CB8AC3E}">
        <p14:creationId xmlns:p14="http://schemas.microsoft.com/office/powerpoint/2010/main" val="12769989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indicator of the city’s success – high share of bike trips made by women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90F69-5C64-4ED4-A49A-71C0929D6A9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90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Davis is an example, but it is also an exception.</a:t>
            </a:r>
          </a:p>
          <a:p>
            <a:r>
              <a:rPr lang="en-US" dirty="0"/>
              <a:t>Doing this kind of planning more widely will take…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311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most development in the U.S. looks more like this.</a:t>
            </a:r>
          </a:p>
          <a:p>
            <a:r>
              <a:rPr lang="en-US" dirty="0"/>
              <a:t>This could be anywhere!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33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Doing this kind of planning more widely will take…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887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need a shift from…. More than 100 years of strictly separately land uses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66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Zoning that allows for a mix of land uses, including vertical mixing.</a:t>
            </a:r>
          </a:p>
          <a:p>
            <a:endParaRPr lang="en-US" dirty="0"/>
          </a:p>
          <a:p>
            <a:r>
              <a:rPr lang="en-US" dirty="0"/>
              <a:t>https://tulsaplanning.org/programs/projects/mx/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971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need a shift from zoning that limits density…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Most of the residential areas in the US have “R1 zoning”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https://oldurbanist.blogspot.com/2015/12/single-family-zoning-in-seattle-and.html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https://techequity.us/2021/04/28/5-reasons-why-single-family-zoning-sucks/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27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we’re seeing a shift to zoning that enables density… </a:t>
            </a:r>
          </a:p>
          <a:p>
            <a:r>
              <a:rPr lang="en-US" dirty="0"/>
              <a:t>Many communities – some states like California – have adopted…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365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Plus, in some cities, a return to small-scale businesses within neighborhoods…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329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Doing this kind of planning more widely will take…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5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LOS to measure congestion… has dictated transportation investments as well as land development decisions.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17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movement toward accessibility measures – in addition to rather than instead of LOS</a:t>
            </a:r>
          </a:p>
          <a:p>
            <a:r>
              <a:rPr lang="en-US" dirty="0"/>
              <a:t>Many research teams have contributed to the development of accessibility measures for use in practice.</a:t>
            </a:r>
          </a:p>
          <a:p>
            <a:r>
              <a:rPr lang="en-US" dirty="0"/>
              <a:t>More about regional than local accessibility…</a:t>
            </a:r>
          </a:p>
          <a:p>
            <a:endParaRPr lang="en-US" dirty="0"/>
          </a:p>
          <a:p>
            <a:r>
              <a:rPr lang="en-US" dirty="0"/>
              <a:t>https://www.trb.org/Publications/Blurbs/182849.aspx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286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been focused on providing ample space for our very large vehicles – both street space and parking space.</a:t>
            </a:r>
          </a:p>
          <a:p>
            <a:endParaRPr lang="en-US" dirty="0"/>
          </a:p>
          <a:p>
            <a:r>
              <a:rPr lang="en-US" dirty="0"/>
              <a:t>https://x.com/levelsio/status/1181114764509843456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611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many communities thinking about how road space could be better used.</a:t>
            </a:r>
          </a:p>
          <a:p>
            <a:r>
              <a:rPr lang="en-US" dirty="0"/>
              <a:t>Road diets increasingly popular in US as way to reclaim street space for other purposes – other modes, or even non-transportation uses – like trees.</a:t>
            </a:r>
          </a:p>
          <a:p>
            <a:endParaRPr lang="en-US" dirty="0"/>
          </a:p>
          <a:p>
            <a:r>
              <a:rPr lang="en-US" dirty="0"/>
              <a:t>https://usa.streetsblog.org/2026/04/22/for-earth-day-the-trump-administration-wants-to-expand-highways-across-america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198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 change in thinking regarding providing abundant free parking.</a:t>
            </a:r>
          </a:p>
          <a:p>
            <a:r>
              <a:rPr lang="en-US" dirty="0"/>
              <a:t>Partly driven by concerns over contribution to housing costs!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https://www.nytimes.com/2023/03/07/business/fewer-parking-spots.html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093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Way we set speed limits means that drivers are setting the speed limits themselves! </a:t>
            </a:r>
          </a:p>
          <a:p>
            <a:r>
              <a:rPr lang="en-US" dirty="0"/>
              <a:t>Rather than setting them based on how fast we want people to driver…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844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same time, for a long time, cities have been using traffic calming as a way to fix design mistakes.</a:t>
            </a:r>
          </a:p>
          <a:p>
            <a:r>
              <a:rPr lang="en-US" dirty="0"/>
              <a:t>(Wouldn’t need it if we designed streets appropriately from the start!)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76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2D951114-2E66-4476-8580-0EB1DBA39A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8B777251-A070-409C-A719-57693F9232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More fundamental shift… the hardest one of all. </a:t>
            </a: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738DC276-F94A-43FE-A4AE-42B2A6B96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53E56D-07A6-47C9-8243-EB50613FE35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1128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prices way up – people are starting to understand the benefits of not having to drive!</a:t>
            </a:r>
          </a:p>
          <a:p>
            <a:endParaRPr lang="en-US" dirty="0"/>
          </a:p>
          <a:p>
            <a:r>
              <a:rPr lang="en-US" dirty="0"/>
              <a:t>https://www.latimes.com/opinion/story/2025-12-01/california-forever-regulatory-streamlining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187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Doing this kind of planning more widely will take…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84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Many of the changes in local policy in California are tied to state’s policy about climate.</a:t>
            </a:r>
          </a:p>
          <a:p>
            <a:r>
              <a:rPr lang="en-US" altLang="en-US" dirty="0"/>
              <a:t>In particular, targets for reducing driving as strategy for reducing GHG emissions</a:t>
            </a:r>
          </a:p>
          <a:p>
            <a:endParaRPr lang="en-US" altLang="en-US" dirty="0"/>
          </a:p>
          <a:p>
            <a:r>
              <a:rPr lang="en-US" altLang="en-US" dirty="0"/>
              <a:t>https://dot.ca.gov/programs/sustainability/sb-743/ca-vmt</a:t>
            </a:r>
          </a:p>
          <a:p>
            <a:r>
              <a:rPr lang="en-US" altLang="en-US" dirty="0"/>
              <a:t>https://ww2.arb.ca.gov/sites/default/files/2023-04/2022-sp.pdf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DDDFBE-ECDF-481B-ABCA-F0B4D5D85146}" type="slidenum">
              <a:rPr lang="en-US" altLang="en-US" sz="1200" smtClean="0"/>
              <a:pPr/>
              <a:t>41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9338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But, at the same time, haven’t stopped expanding freeways</a:t>
            </a:r>
          </a:p>
          <a:p>
            <a:r>
              <a:rPr lang="en-US" dirty="0"/>
              <a:t>500 new lane miles of freeway since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4C6CC-FBD7-4D85-BCA5-D25600387E4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9490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Federal level even trickier at the moment.</a:t>
            </a:r>
          </a:p>
          <a:p>
            <a:r>
              <a:rPr lang="en-US" dirty="0"/>
              <a:t>Unfortunately, also big back-sliding on federal level…</a:t>
            </a:r>
          </a:p>
          <a:p>
            <a:r>
              <a:rPr lang="en-US" dirty="0"/>
              <a:t>BUT, ironically, Trump may be helping…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C02FF-E8E0-4CEB-8FBD-272789D765B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310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AND… </a:t>
            </a:r>
            <a:r>
              <a:rPr lang="en-US" dirty="0" err="1"/>
              <a:t>ust</a:t>
            </a:r>
            <a:r>
              <a:rPr lang="en-US" dirty="0"/>
              <a:t> this month… conservative organization talking about benefits of walkability!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4313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that we’re moving toward 15-minute cities… gives people options.</a:t>
            </a:r>
          </a:p>
          <a:p>
            <a:r>
              <a:rPr lang="en-US" dirty="0"/>
              <a:t>But not so optimistic it will free us from our car-dependent 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0CBC1-CD8B-4089-9BE9-4025F82BB93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451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230917-9451-4C17-BB62-76C60EC7C93C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>
              <a:latin typeface="Arial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>
                <a:latin typeface="Arial" charset="0"/>
              </a:rPr>
              <a:t>Looking forward to hearing about your project! </a:t>
            </a:r>
          </a:p>
        </p:txBody>
      </p:sp>
    </p:spTree>
    <p:extLst>
      <p:ext uri="{BB962C8B-B14F-4D97-AF65-F5344CB8AC3E}">
        <p14:creationId xmlns:p14="http://schemas.microsoft.com/office/powerpoint/2010/main" val="2575514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661FF-0D5F-4BEE-AB47-FA3354C62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9967DF-5FC6-41A0-A120-3933FDD99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638AC-AA03-45B9-AC67-1C9B47152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24D9B-4AB9-4813-A0E0-865608462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CA89D-2304-45BB-8323-645DD62ED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3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7A25D-568B-43FA-834C-941697459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B368D-D001-481B-AFD0-6E881015C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C8F44-62AB-43CE-8DD1-CD76FE235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40F83-77DC-4AB9-A7BA-7376E2146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9F946-43DC-411B-B11F-78FD148C2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56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5B76F-E151-4B7B-A7AA-9B19F6BC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A11D2-680A-4023-9EEF-E1109CD6C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D4025-F257-4D4E-AAF8-8B913DD18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6D06-8265-4546-93EA-FDEA9BE5C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2043F-B0A7-4E8D-959D-0C51CE74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B629-1C16-45B0-8DA4-F164A0CF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57C19-1912-4360-B58D-2EBFBABCE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93445-DD66-4DC1-BDF9-62F64C3BD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AECC7-38FF-4075-860C-77384AE6B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DAEF3-BFE9-4676-9C86-4FC2EFE2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48D2D-131A-4435-AC3F-358C4992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6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9D04B-67DA-46AB-BE31-0729B1881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86E7A-B85C-498D-B933-67FC7D7BB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DDACF-5782-4F4A-9C26-D7DAE95AE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009060-7DED-4A3C-A65E-ADE202BBB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654132-AE1E-415D-9F25-7DDE01EB1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58BE0-8B24-4C9D-94CC-B25D8E19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9A516D-7165-44FF-8746-89F0F10BA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E6250-B87E-4001-9EFA-17F14823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7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3CC0-64B9-4B41-9A70-3756BCBA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13971E-2BF2-4C7E-AA0C-71AF7E14F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CC4C6A-14CC-45A7-81B2-9497D183A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512F8-5C2F-4884-9BA6-3CF05172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2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102B17-17BA-4C09-B264-2627659C4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A11077-0B58-42B4-890A-58CA3936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7700F-C99C-4A48-B762-0FEDCF4F5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6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51B4-EB18-4C05-B981-234B2E4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3D159-F2CF-4279-A7E2-68CAE8FB7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29D96-E532-4686-B183-86C515E28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D3A17-883D-4292-956D-8881F9A3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DD8F9-91C6-4581-82A2-8ED608C77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D8ABF-2F33-4B02-A49D-BBBA6B1DD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4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5004F-8030-4731-AF52-00F5B69F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B4903-A744-4BFD-B6A4-A36D0F8E0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1CA52-3359-4D89-B9E3-64883E9ED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CE72C-1E05-497D-863E-3732A922B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A1B36-8943-438A-B167-EBA41823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8A90D-68D5-4C87-B235-A4EE9555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0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B672-3CEA-4AE7-808A-91E9DDBA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83E1F7-543A-4B8B-B96D-03DCD810D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231E3-1D50-4A50-92DD-F52685A05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F0E7D-0B0C-4F85-A341-74CDA741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3629-ECA1-4F0B-8F4F-3A3C11A1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76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7AAE5F-4192-4130-8050-A801A6C1B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7B330C-D2F9-4A0B-8D1D-07636E008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C8246-FAF1-4B4F-A541-B7978B333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654DC-5035-4C4C-B138-E00C7028F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4D329-343B-4BDC-A240-84B400D3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6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0F75A-ED55-465A-AB2D-336799231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61A98-852E-4A83-98B6-BE661A1DE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4C063-91F9-4CB2-9AF9-D9D62DF0BA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F3F6B-22EB-4DCF-9155-AD91137D2C96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CC8AA-C33A-46EF-9ABC-41D3C0D63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F5AE-19CE-48DF-9785-FEE34FBCC0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C8D38-2707-4B01-B6E5-DFBCD35FA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53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wmf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s.fhwa.dot.gov/freedom-to-drive-initiative.htm" TargetMode="External"/><Relationship Id="rId4" Type="http://schemas.openxmlformats.org/officeDocument/2006/relationships/hyperlink" Target="https://www.transportation.gov/briefing-room/trumps-transportation-secretary-sean-p-duffy-launches-initiative-eliminate-traffic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150" y="642239"/>
            <a:ext cx="10832763" cy="2387600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ea typeface="Calibri" panose="020F0502020204030204" pitchFamily="34" charset="0"/>
                <a:cs typeface="Calibri" panose="020F0502020204030204" pitchFamily="34" charset="0"/>
              </a:rPr>
              <a:t>15-Minute Cities in the US:</a:t>
            </a:r>
            <a:br>
              <a:rPr lang="en-US" sz="5400" dirty="0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ea typeface="Calibri" panose="020F0502020204030204" pitchFamily="34" charset="0"/>
                <a:cs typeface="Calibri" panose="020F0502020204030204" pitchFamily="34" charset="0"/>
              </a:rPr>
              <a:t>Realistic goal or crazy dream?</a:t>
            </a:r>
            <a:endParaRPr lang="en-US" sz="5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809" y="3364442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Susan Handy</a:t>
            </a:r>
          </a:p>
          <a:p>
            <a:pPr algn="l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May 28, 2026</a:t>
            </a:r>
          </a:p>
        </p:txBody>
      </p:sp>
      <p:pic>
        <p:nvPicPr>
          <p:cNvPr id="1026" name="Picture 2" descr="Institute of Transportation Studies">
            <a:extLst>
              <a:ext uri="{FF2B5EF4-FFF2-40B4-BE49-F238E27FC236}">
                <a16:creationId xmlns:a16="http://schemas.microsoft.com/office/drawing/2014/main" id="{626119CD-AA9A-4851-B095-E44D49880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49" y="5997619"/>
            <a:ext cx="6012927" cy="703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National Center for Sustainable Transportation">
            <a:extLst>
              <a:ext uri="{FF2B5EF4-FFF2-40B4-BE49-F238E27FC236}">
                <a16:creationId xmlns:a16="http://schemas.microsoft.com/office/drawing/2014/main" id="{AC8B1DCB-15DA-4964-91E2-3DCA86A6D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3842" y="5909287"/>
            <a:ext cx="4447309" cy="7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22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FA4EC-217C-4F50-AA25-5A038ACA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846803" cy="2852737"/>
          </a:xfrm>
        </p:spPr>
        <p:txBody>
          <a:bodyPr/>
          <a:lstStyle/>
          <a:p>
            <a:r>
              <a:rPr lang="en-US" dirty="0"/>
              <a:t>It’s not an entirely new idea for us.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50D81-5C95-4878-A5BB-7068CFEDD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Handy, S. (2020). Is accessibility an idea whose time has finally come?. </a:t>
            </a:r>
            <a:r>
              <a:rPr lang="en-US" sz="2000" i="1" dirty="0"/>
              <a:t>Transportation Research Part D: Transport and Environment</a:t>
            </a:r>
            <a:r>
              <a:rPr lang="en-US" sz="2000" dirty="0"/>
              <a:t>, </a:t>
            </a:r>
            <a:r>
              <a:rPr lang="en-US" sz="2000" i="1" dirty="0"/>
              <a:t>83</a:t>
            </a:r>
            <a:r>
              <a:rPr lang="en-US" sz="2000" dirty="0"/>
              <a:t>, 102319.</a:t>
            </a:r>
          </a:p>
        </p:txBody>
      </p:sp>
    </p:spTree>
    <p:extLst>
      <p:ext uri="{BB962C8B-B14F-4D97-AF65-F5344CB8AC3E}">
        <p14:creationId xmlns:p14="http://schemas.microsoft.com/office/powerpoint/2010/main" val="1942695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eetcar suburbs and why we dont build them anymore #urbanplanning  #urbandesign #urbanism #suburbs">
            <a:extLst>
              <a:ext uri="{FF2B5EF4-FFF2-40B4-BE49-F238E27FC236}">
                <a16:creationId xmlns:a16="http://schemas.microsoft.com/office/drawing/2014/main" id="{94B4B741-1D18-4372-AB69-546B26094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789" y="1743202"/>
            <a:ext cx="2635624" cy="470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adrona: Streetcar Suburb; Model for Neighborhood Involvement Tickets |  Madrona Playfield &amp; Shelter House | Seattle, WA | Sat, Aug 9, 2025 from  10am - 12pm | Seattle Architecture">
            <a:extLst>
              <a:ext uri="{FF2B5EF4-FFF2-40B4-BE49-F238E27FC236}">
                <a16:creationId xmlns:a16="http://schemas.microsoft.com/office/drawing/2014/main" id="{EF48ED50-4829-453B-A7F4-95FD0669E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6352" y="1737791"/>
            <a:ext cx="8369249" cy="470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FBA970-FFAB-4113-B461-C09E52FE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Pre-WWII neighborhoods</a:t>
            </a:r>
          </a:p>
        </p:txBody>
      </p:sp>
    </p:spTree>
    <p:extLst>
      <p:ext uri="{BB962C8B-B14F-4D97-AF65-F5344CB8AC3E}">
        <p14:creationId xmlns:p14="http://schemas.microsoft.com/office/powerpoint/2010/main" val="672391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Post-WWII mobility – not accessibility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825625"/>
            <a:ext cx="6522720" cy="4916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“What’s transportation for?…  The purpose of transportation is to bring people or goods to places where they are needed...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Why should anyone have to take a car and drive a couple of miles to get a package of cigarettes or a loaf of bread, as one must often do in a suburb?”</a:t>
            </a:r>
          </a:p>
          <a:p>
            <a:pPr marL="0" indent="0">
              <a:buNone/>
            </a:pPr>
            <a:r>
              <a:rPr lang="en-US" sz="2400" dirty="0"/>
              <a:t>	– </a:t>
            </a:r>
            <a:r>
              <a:rPr lang="en-US" sz="2000" dirty="0"/>
              <a:t>Lewis Mumford, </a:t>
            </a:r>
            <a:r>
              <a:rPr lang="en-US" sz="2000" i="1" dirty="0"/>
              <a:t>The Highway and the City</a:t>
            </a:r>
            <a:r>
              <a:rPr lang="en-US" sz="2000" dirty="0"/>
              <a:t>, 1958</a:t>
            </a:r>
            <a:endParaRPr lang="en-US" dirty="0"/>
          </a:p>
        </p:txBody>
      </p:sp>
      <p:pic>
        <p:nvPicPr>
          <p:cNvPr id="1026" name="Picture 2" descr="Highway Wars” 1950s-1970s | The Pop History Dig">
            <a:extLst>
              <a:ext uri="{FF2B5EF4-FFF2-40B4-BE49-F238E27FC236}">
                <a16:creationId xmlns:a16="http://schemas.microsoft.com/office/drawing/2014/main" id="{E17660D4-EE1C-4711-9519-27846524B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4027" y="1825625"/>
            <a:ext cx="2857500" cy="430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06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3B5F35-26DA-4F3C-A7E0-4F136BC4C0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128" y="2080661"/>
            <a:ext cx="3777848" cy="426328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34C9D43-643F-4209-97A5-FDB636709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2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Neo-Traditional Development </a:t>
            </a:r>
            <a:br>
              <a:rPr lang="en-US" sz="4900" dirty="0"/>
            </a:br>
            <a:r>
              <a:rPr lang="en-US" sz="4900" dirty="0"/>
              <a:t>and the New Urbanism </a:t>
            </a:r>
            <a:br>
              <a:rPr lang="en-US" dirty="0"/>
            </a:br>
            <a:r>
              <a:rPr lang="en-US" sz="3100" dirty="0"/>
              <a:t>a 1990s movement</a:t>
            </a:r>
            <a:endParaRPr lang="en-US" dirty="0"/>
          </a:p>
        </p:txBody>
      </p:sp>
      <p:pic>
        <p:nvPicPr>
          <p:cNvPr id="2054" name="Picture 6" descr="What is a New Urbanism Development? - Fine Homebuilding">
            <a:extLst>
              <a:ext uri="{FF2B5EF4-FFF2-40B4-BE49-F238E27FC236}">
                <a16:creationId xmlns:a16="http://schemas.microsoft.com/office/drawing/2014/main" id="{CBC3FBEF-A901-4BF1-A152-050D7166A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457" y="2128805"/>
            <a:ext cx="6277143" cy="417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457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 descr="C:\Users\handy\AppData\Local\Microsoft\Windows\Temporary Internet Files\Content.IE5\YXQA6TZM\MC900437938[1]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324" y="1710151"/>
            <a:ext cx="734060" cy="112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54638" y="210861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Local versus Regional Accessibility</a:t>
            </a:r>
          </a:p>
        </p:txBody>
      </p:sp>
      <p:pic>
        <p:nvPicPr>
          <p:cNvPr id="25614" name="Picture 4" descr="IMG_052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2084" y="1712163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15" name="Rectangle 5"/>
          <p:cNvSpPr>
            <a:spLocks noChangeArrowheads="1"/>
          </p:cNvSpPr>
          <p:nvPr/>
        </p:nvSpPr>
        <p:spPr bwMode="auto">
          <a:xfrm>
            <a:off x="1289684" y="1559763"/>
            <a:ext cx="3938710" cy="259080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5616" name="Picture 6" descr="135-3554_IM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8484" y="2950413"/>
            <a:ext cx="13620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17" name="Text Box 7"/>
          <p:cNvSpPr txBox="1">
            <a:spLocks noChangeArrowheads="1"/>
          </p:cNvSpPr>
          <p:nvPr/>
        </p:nvSpPr>
        <p:spPr bwMode="auto">
          <a:xfrm>
            <a:off x="4007644" y="1696623"/>
            <a:ext cx="9985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 dirty="0">
                <a:latin typeface="Century Gothic" panose="020B0502020202020204" pitchFamily="34" charset="0"/>
              </a:rPr>
              <a:t>Local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838200" y="1368188"/>
            <a:ext cx="7971890" cy="5244957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919333" y="1495459"/>
            <a:ext cx="1500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i="1" dirty="0">
                <a:latin typeface="Century Gothic" panose="020B0502020202020204" pitchFamily="34" charset="0"/>
              </a:rPr>
              <a:t>Regional</a:t>
            </a:r>
          </a:p>
        </p:txBody>
      </p:sp>
      <p:pic>
        <p:nvPicPr>
          <p:cNvPr id="25611" name="Picture 11" descr="100_150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9684" y="5038623"/>
            <a:ext cx="19812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2" name="Picture 12" descr="west-valley-mall-exteri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2482" y="2027941"/>
            <a:ext cx="19812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3" name="Picture 13" descr="big dig010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63969" y="5099141"/>
            <a:ext cx="1974850" cy="131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handy\AppData\Local\Microsoft\Windows\Temporary Internet Files\Content.IE5\4NKPQSQY\MC900437934[1].wmf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394" y="2959939"/>
            <a:ext cx="1023091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Freeway_in_exurbia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3694" y="5055950"/>
            <a:ext cx="1312678" cy="79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 descr="132-3216_IM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3969" y="3892630"/>
            <a:ext cx="1110728" cy="83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Connector 27"/>
          <p:cNvCxnSpPr>
            <a:cxnSpLocks/>
          </p:cNvCxnSpPr>
          <p:nvPr/>
        </p:nvCxnSpPr>
        <p:spPr>
          <a:xfrm>
            <a:off x="5586093" y="5426840"/>
            <a:ext cx="64579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3394391" y="5416730"/>
            <a:ext cx="64579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>
            <a:off x="5357917" y="2643235"/>
            <a:ext cx="87397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6919333" y="3610690"/>
            <a:ext cx="0" cy="23122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cxnSpLocks/>
          </p:cNvCxnSpPr>
          <p:nvPr/>
        </p:nvCxnSpPr>
        <p:spPr>
          <a:xfrm>
            <a:off x="6943897" y="4761768"/>
            <a:ext cx="0" cy="23122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cxnSpLocks/>
          </p:cNvCxnSpPr>
          <p:nvPr/>
        </p:nvCxnSpPr>
        <p:spPr>
          <a:xfrm>
            <a:off x="2325369" y="4282935"/>
            <a:ext cx="0" cy="71006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CE3D155F-1261-4A17-8E75-5F65E60D623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4781" y="1368188"/>
            <a:ext cx="2729357" cy="3530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8BDA62-6A6A-4DBA-A6C1-A90EFBB56FD7}"/>
              </a:ext>
            </a:extLst>
          </p:cNvPr>
          <p:cNvSpPr/>
          <p:nvPr/>
        </p:nvSpPr>
        <p:spPr>
          <a:xfrm>
            <a:off x="8839766" y="6207723"/>
            <a:ext cx="2592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https://escholarship.org/content/qt66k8b8bz/qt66k8b8bz.pdf</a:t>
            </a:r>
          </a:p>
        </p:txBody>
      </p:sp>
    </p:spTree>
    <p:extLst>
      <p:ext uri="{BB962C8B-B14F-4D97-AF65-F5344CB8AC3E}">
        <p14:creationId xmlns:p14="http://schemas.microsoft.com/office/powerpoint/2010/main" val="1841626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55E51-27FA-4974-8452-75B31398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Stadt der </a:t>
            </a:r>
            <a:r>
              <a:rPr lang="en-US" dirty="0" err="1"/>
              <a:t>Kürzen</a:t>
            </a:r>
            <a:r>
              <a:rPr lang="en-US" dirty="0"/>
              <a:t> </a:t>
            </a:r>
            <a:r>
              <a:rPr lang="en-US" dirty="0" err="1"/>
              <a:t>Wege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aka City of Short Distances</a:t>
            </a:r>
          </a:p>
        </p:txBody>
      </p:sp>
      <p:pic>
        <p:nvPicPr>
          <p:cNvPr id="3074" name="Picture 2" descr="Stadt der kurzen Wege - Ökolöwe">
            <a:extLst>
              <a:ext uri="{FF2B5EF4-FFF2-40B4-BE49-F238E27FC236}">
                <a16:creationId xmlns:a16="http://schemas.microsoft.com/office/drawing/2014/main" id="{43939661-D72F-47F5-A507-69D2DB146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6018"/>
            <a:ext cx="5919537" cy="443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erkehrspolitik in Freiburg - Stadt der kurzen Wege | deutschlandfunk.de">
            <a:extLst>
              <a:ext uri="{FF2B5EF4-FFF2-40B4-BE49-F238E27FC236}">
                <a16:creationId xmlns:a16="http://schemas.microsoft.com/office/drawing/2014/main" id="{B46CD6B5-2257-42BE-9D1E-F998F0DDE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9537" y="2318405"/>
            <a:ext cx="6101348" cy="343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E23876-4DA1-486E-8FD7-F916E89CBBDC}"/>
              </a:ext>
            </a:extLst>
          </p:cNvPr>
          <p:cNvSpPr/>
          <p:nvPr/>
        </p:nvSpPr>
        <p:spPr>
          <a:xfrm>
            <a:off x="0" y="6581001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https://www.deutschlandfunk.de/verkehrspolitik-in-freiburg-stadt-der-kurzen-wege-100.html</a:t>
            </a:r>
          </a:p>
        </p:txBody>
      </p:sp>
    </p:spTree>
    <p:extLst>
      <p:ext uri="{BB962C8B-B14F-4D97-AF65-F5344CB8AC3E}">
        <p14:creationId xmlns:p14="http://schemas.microsoft.com/office/powerpoint/2010/main" val="1758228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0.wp.com/www.theurbanist.org/wp-content/uploads/2021/08/Img-2-What-is-A-15-Minute-City.jpg?resize=569%2C765&amp;ssl=1">
            <a:extLst>
              <a:ext uri="{FF2B5EF4-FFF2-40B4-BE49-F238E27FC236}">
                <a16:creationId xmlns:a16="http://schemas.microsoft.com/office/drawing/2014/main" id="{0887C3B9-C622-4B4D-B260-B07EDFD1B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4326" y="3718640"/>
            <a:ext cx="1959185" cy="2634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mplete Neighbourhoods | City of Vancouver">
            <a:extLst>
              <a:ext uri="{FF2B5EF4-FFF2-40B4-BE49-F238E27FC236}">
                <a16:creationId xmlns:a16="http://schemas.microsoft.com/office/drawing/2014/main" id="{3C8AE62D-028C-4F95-86D9-B25F1AE61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8626" y="1695751"/>
            <a:ext cx="3893723" cy="184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A9A406-F0ED-4887-BDC4-5F23943847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8626" y="3718640"/>
            <a:ext cx="3473452" cy="262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Smart Cities | Free Full-Text | Introducing the “15-Minute City”:  Sustainability, Resilience and Place Identity in Future Post-Pandemic Cities">
            <a:extLst>
              <a:ext uri="{FF2B5EF4-FFF2-40B4-BE49-F238E27FC236}">
                <a16:creationId xmlns:a16="http://schemas.microsoft.com/office/drawing/2014/main" id="{14A79080-A53C-47F9-831B-8DA7BD91D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0340" y="1916413"/>
            <a:ext cx="1603460" cy="162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963F43-68AC-4EF3-A02B-6D7641BB1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15-Minute City</a:t>
            </a:r>
          </a:p>
        </p:txBody>
      </p:sp>
      <p:pic>
        <p:nvPicPr>
          <p:cNvPr id="4098" name="Picture 2" descr="15-Minute City">
            <a:extLst>
              <a:ext uri="{FF2B5EF4-FFF2-40B4-BE49-F238E27FC236}">
                <a16:creationId xmlns:a16="http://schemas.microsoft.com/office/drawing/2014/main" id="{DA3AD423-1A7B-409C-ABE1-0440A9C9A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297" y="1690688"/>
            <a:ext cx="4666897" cy="466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446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852E-0757-479B-8770-941B350E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20-Minute Suburb</a:t>
            </a:r>
          </a:p>
        </p:txBody>
      </p:sp>
      <p:pic>
        <p:nvPicPr>
          <p:cNvPr id="1026" name="Picture 2" descr="Article Hero Image">
            <a:extLst>
              <a:ext uri="{FF2B5EF4-FFF2-40B4-BE49-F238E27FC236}">
                <a16:creationId xmlns:a16="http://schemas.microsoft.com/office/drawing/2014/main" id="{F360A559-BED9-4243-9C2E-2EEF4E155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7875494" cy="444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CBA48E-C66A-44AD-9825-6EE8642AB3CF}"/>
              </a:ext>
            </a:extLst>
          </p:cNvPr>
          <p:cNvSpPr txBox="1"/>
          <p:nvPr/>
        </p:nvSpPr>
        <p:spPr>
          <a:xfrm>
            <a:off x="8988611" y="2043953"/>
            <a:ext cx="297030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effectLst/>
              </a:rPr>
              <a:t>“The new concept swaps suburban sprawl for zoning reform, housing affordability, and sustainable transportation.”</a:t>
            </a:r>
          </a:p>
          <a:p>
            <a:endParaRPr lang="en-US" sz="2800" dirty="0">
              <a:solidFill>
                <a:srgbClr val="000000"/>
              </a:solidFill>
            </a:endParaRPr>
          </a:p>
          <a:p>
            <a:r>
              <a:rPr lang="en-US" sz="2000" dirty="0">
                <a:solidFill>
                  <a:srgbClr val="000000"/>
                </a:solidFill>
                <a:effectLst/>
              </a:rPr>
              <a:t>From Skidmore, Owens, and Merrill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B770A-E5BE-4BE7-8850-F96962FCD2F1}"/>
              </a:ext>
            </a:extLst>
          </p:cNvPr>
          <p:cNvSpPr txBox="1"/>
          <p:nvPr/>
        </p:nvSpPr>
        <p:spPr>
          <a:xfrm>
            <a:off x="0" y="6581001"/>
            <a:ext cx="87136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https://www.planning.org/planning/2023/winter/meet-the-15-minute-citys-cousin-the-20-minute-suburb/</a:t>
            </a:r>
          </a:p>
        </p:txBody>
      </p:sp>
    </p:spTree>
    <p:extLst>
      <p:ext uri="{BB962C8B-B14F-4D97-AF65-F5344CB8AC3E}">
        <p14:creationId xmlns:p14="http://schemas.microsoft.com/office/powerpoint/2010/main" val="1017848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749A-FA25-4215-AF4C-B08227C3B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694403" cy="2852737"/>
          </a:xfrm>
        </p:spPr>
        <p:txBody>
          <a:bodyPr/>
          <a:lstStyle/>
          <a:p>
            <a:r>
              <a:rPr lang="en-US" dirty="0"/>
              <a:t>We even have some US examples.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7945E-B8B4-4854-8867-E989EF25D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Handy, S.  2019.  “Accessibility-Oriented Urban Design,” in T. Banerjee and A. Loukaitou-Sideris, eds., </a:t>
            </a:r>
            <a:r>
              <a:rPr lang="en-US" sz="2000" i="1" dirty="0"/>
              <a:t>The New Companion to Urban Design </a:t>
            </a:r>
            <a:r>
              <a:rPr lang="en-US" sz="2000" dirty="0"/>
              <a:t>(London and New York: Routledge), pp. 585-598.</a:t>
            </a:r>
          </a:p>
        </p:txBody>
      </p:sp>
    </p:spTree>
    <p:extLst>
      <p:ext uri="{BB962C8B-B14F-4D97-AF65-F5344CB8AC3E}">
        <p14:creationId xmlns:p14="http://schemas.microsoft.com/office/powerpoint/2010/main" val="1812249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92463" y="456211"/>
            <a:ext cx="8250605" cy="57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510758" y="1571501"/>
            <a:ext cx="1447800" cy="338554"/>
          </a:xfrm>
          <a:prstGeom prst="rect">
            <a:avLst/>
          </a:prstGeom>
          <a:noFill/>
          <a:effectLst>
            <a:glow rad="1168400">
              <a:schemeClr val="tx1">
                <a:alpha val="65000"/>
              </a:schemeClr>
            </a:glow>
            <a:outerShdw blurRad="50800" dist="38100" dir="2700000" sx="179000" sy="179000" algn="tl" rotWithShape="0">
              <a:prstClr val="black">
                <a:alpha val="68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</a:effectLst>
              </a:rPr>
              <a:t>5 mi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0758" y="1251955"/>
            <a:ext cx="72390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b="1" dirty="0">
                <a:ln w="63500">
                  <a:noFill/>
                </a:ln>
                <a:solidFill>
                  <a:schemeClr val="bg1"/>
                </a:solidFill>
                <a:effectLst>
                  <a:glow rad="76200">
                    <a:schemeClr val="tx1">
                      <a:alpha val="40000"/>
                    </a:schemeClr>
                  </a:glow>
                </a:effectLst>
              </a:rPr>
              <a:t>10 km</a:t>
            </a:r>
          </a:p>
        </p:txBody>
      </p:sp>
      <p:pic>
        <p:nvPicPr>
          <p:cNvPr id="5122" name="Picture 2" descr="Can UC Davis' mascot become a cow? | Latest | abc10.com">
            <a:extLst>
              <a:ext uri="{FF2B5EF4-FFF2-40B4-BE49-F238E27FC236}">
                <a16:creationId xmlns:a16="http://schemas.microsoft.com/office/drawing/2014/main" id="{B0BA0C9E-B387-4919-89AF-9C8D81693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073" y="2386253"/>
            <a:ext cx="3396458" cy="225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UC Davis Sheepmowers — Miridae Living Labs">
            <a:extLst>
              <a:ext uri="{FF2B5EF4-FFF2-40B4-BE49-F238E27FC236}">
                <a16:creationId xmlns:a16="http://schemas.microsoft.com/office/drawing/2014/main" id="{66E62A30-5937-4184-8F30-AA41E8593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3683" y="4726888"/>
            <a:ext cx="3039979" cy="203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AB48CB-1925-41F7-BF25-45DCBE7B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636" y="369641"/>
            <a:ext cx="10515600" cy="1325563"/>
          </a:xfrm>
        </p:spPr>
        <p:txBody>
          <a:bodyPr/>
          <a:lstStyle/>
          <a:p>
            <a:r>
              <a:rPr lang="en-US" dirty="0"/>
              <a:t>Davis, CA</a:t>
            </a:r>
          </a:p>
        </p:txBody>
      </p:sp>
    </p:spTree>
    <p:extLst>
      <p:ext uri="{BB962C8B-B14F-4D97-AF65-F5344CB8AC3E}">
        <p14:creationId xmlns:p14="http://schemas.microsoft.com/office/powerpoint/2010/main" val="1496190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apitol corridor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656" y="1477155"/>
            <a:ext cx="5663179" cy="467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capitol corridor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1089" y="1477155"/>
            <a:ext cx="6238742" cy="467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6EFC9C-881A-46F4-9092-C979EA57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accessibility</a:t>
            </a:r>
          </a:p>
        </p:txBody>
      </p:sp>
    </p:spTree>
    <p:extLst>
      <p:ext uri="{BB962C8B-B14F-4D97-AF65-F5344CB8AC3E}">
        <p14:creationId xmlns:p14="http://schemas.microsoft.com/office/powerpoint/2010/main" val="3787595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7EE5DB3-D21E-4E68-88CC-FF32785A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accessibility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A8B495-3A85-412A-A237-B4C33B1E3E5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18716" y="6621127"/>
            <a:ext cx="7848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http://www.davis-ca-real-estate.com/images/davis_california.jpg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34A8F2-9C68-4625-8822-00A257008E07}"/>
              </a:ext>
            </a:extLst>
          </p:cNvPr>
          <p:cNvGrpSpPr/>
          <p:nvPr/>
        </p:nvGrpSpPr>
        <p:grpSpPr>
          <a:xfrm>
            <a:off x="960782" y="1690688"/>
            <a:ext cx="10510897" cy="4558747"/>
            <a:chOff x="1113182" y="1219201"/>
            <a:chExt cx="10510897" cy="4558747"/>
          </a:xfrm>
        </p:grpSpPr>
        <p:pic>
          <p:nvPicPr>
            <p:cNvPr id="8195" name="Picture 2" descr="http://www.davis-ca-real-estate.com/images/davis_california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13182" y="1219201"/>
              <a:ext cx="8096941" cy="4558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8373753" y="1406056"/>
              <a:ext cx="2980047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Growth boundary</a:t>
              </a:r>
            </a:p>
            <a:p>
              <a:r>
                <a:rPr lang="en-US" sz="2400" dirty="0"/>
                <a:t>Ag land preservation</a:t>
              </a:r>
            </a:p>
            <a:p>
              <a:r>
                <a:rPr lang="en-US" sz="2400" dirty="0"/>
                <a:t>Neighborhood centers</a:t>
              </a:r>
            </a:p>
            <a:p>
              <a:r>
                <a:rPr lang="en-US" sz="2400" dirty="0"/>
                <a:t>Downtown protection</a:t>
              </a:r>
            </a:p>
            <a:p>
              <a:r>
                <a:rPr lang="en-US" sz="2400" dirty="0"/>
                <a:t>Affordable housing</a:t>
              </a:r>
            </a:p>
            <a:p>
              <a:r>
                <a:rPr lang="en-US" sz="2400" dirty="0"/>
                <a:t>Multifamily housing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956560" y="2375552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376680" y="3058680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601720" y="2661920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130138" y="2541464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13400" y="4237240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04760" y="3355390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18760" y="3234934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251200" y="3675087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329439" y="2212048"/>
              <a:ext cx="294640" cy="2863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327419" y="2604884"/>
              <a:ext cx="294640" cy="286368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1819" y="4033616"/>
              <a:ext cx="441960" cy="42955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350122B-A7CE-4191-B0A6-A61DDBC0961D}"/>
              </a:ext>
            </a:extLst>
          </p:cNvPr>
          <p:cNvSpPr/>
          <p:nvPr/>
        </p:nvSpPr>
        <p:spPr>
          <a:xfrm>
            <a:off x="7439933" y="3435947"/>
            <a:ext cx="294640" cy="286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F04AC0-12C9-4CF2-A2E9-0A28A38D35B9}"/>
              </a:ext>
            </a:extLst>
          </p:cNvPr>
          <p:cNvSpPr txBox="1"/>
          <p:nvPr/>
        </p:nvSpPr>
        <p:spPr>
          <a:xfrm>
            <a:off x="4270107" y="6287205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About 5 miles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3AE02AD-C1C2-4A84-B97F-3EF6F4545CF1}"/>
              </a:ext>
            </a:extLst>
          </p:cNvPr>
          <p:cNvCxnSpPr>
            <a:cxnSpLocks/>
          </p:cNvCxnSpPr>
          <p:nvPr/>
        </p:nvCxnSpPr>
        <p:spPr>
          <a:xfrm>
            <a:off x="5942057" y="6471871"/>
            <a:ext cx="311566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F0E019A-CA0E-477B-9B89-987CDE9C9909}"/>
              </a:ext>
            </a:extLst>
          </p:cNvPr>
          <p:cNvCxnSpPr>
            <a:cxnSpLocks/>
          </p:cNvCxnSpPr>
          <p:nvPr/>
        </p:nvCxnSpPr>
        <p:spPr>
          <a:xfrm flipH="1" flipV="1">
            <a:off x="960782" y="6452986"/>
            <a:ext cx="311566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69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Image result for downtown davi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3738" y="1640254"/>
            <a:ext cx="2694755" cy="406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4310" y="4895267"/>
            <a:ext cx="2285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Downtown Davis</a:t>
            </a:r>
          </a:p>
        </p:txBody>
      </p:sp>
      <p:pic>
        <p:nvPicPr>
          <p:cNvPr id="4100" name="Picture 4" descr="Image result for downtown davis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8"/>
          <a:stretch/>
        </p:blipFill>
        <p:spPr bwMode="auto">
          <a:xfrm>
            <a:off x="0" y="1623480"/>
            <a:ext cx="2914468" cy="408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downtown davis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47763" y="1623480"/>
            <a:ext cx="3220836" cy="408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868" y="1623480"/>
            <a:ext cx="3065047" cy="4086728"/>
          </a:xfrm>
          <a:prstGeom prst="rect">
            <a:avLst/>
          </a:prstGeom>
        </p:spPr>
      </p:pic>
      <p:pic>
        <p:nvPicPr>
          <p:cNvPr id="7172" name="Picture 4" descr="Image result for downtown davi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1633" y="5032103"/>
            <a:ext cx="1590261" cy="1730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CF0CDDB-E78E-401C-831F-7E43E6B07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Downtown Davis</a:t>
            </a:r>
          </a:p>
        </p:txBody>
      </p:sp>
    </p:spTree>
    <p:extLst>
      <p:ext uri="{BB962C8B-B14F-4D97-AF65-F5344CB8AC3E}">
        <p14:creationId xmlns:p14="http://schemas.microsoft.com/office/powerpoint/2010/main" val="643889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unitrans davis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347" y="1551095"/>
            <a:ext cx="8808042" cy="440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A0D6F7-4F5C-4D7B-B116-4CCE58F84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transit</a:t>
            </a:r>
          </a:p>
        </p:txBody>
      </p:sp>
      <p:pic>
        <p:nvPicPr>
          <p:cNvPr id="6146" name="Picture 2" descr="Thanks for the Lift, Unitrans! | UC Davis">
            <a:extLst>
              <a:ext uri="{FF2B5EF4-FFF2-40B4-BE49-F238E27FC236}">
                <a16:creationId xmlns:a16="http://schemas.microsoft.com/office/drawing/2014/main" id="{16AE688C-2775-4DCD-847C-76EC4A73A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86" y="4421556"/>
            <a:ext cx="2726331" cy="153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hildren Ride Free with Unitrans - DJUSD">
            <a:extLst>
              <a:ext uri="{FF2B5EF4-FFF2-40B4-BE49-F238E27FC236}">
                <a16:creationId xmlns:a16="http://schemas.microsoft.com/office/drawing/2014/main" id="{609C2AD5-6F96-4B1C-9891-525367BEE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87" y="1551096"/>
            <a:ext cx="2726331" cy="272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345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329" y="1578662"/>
            <a:ext cx="9398160" cy="500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892922" y="2234754"/>
            <a:ext cx="19405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50+ miles of on-road bike lanes</a:t>
            </a:r>
          </a:p>
          <a:p>
            <a:endParaRPr lang="en-US" sz="2400" dirty="0"/>
          </a:p>
          <a:p>
            <a:r>
              <a:rPr lang="en-US" sz="2400" dirty="0"/>
              <a:t>60+ miles of off-road paths</a:t>
            </a:r>
          </a:p>
          <a:p>
            <a:endParaRPr lang="en-US" sz="2400" dirty="0"/>
          </a:p>
          <a:p>
            <a:r>
              <a:rPr lang="en-US" sz="2400" dirty="0"/>
              <a:t>Good bike connectivity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075BD67-0B28-4C56-8913-034CB74F1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699013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7FEB23-C72C-47FE-AEC2-59DFF7BA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Shared-use, off-street paths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123F3-9046-45F1-BF94-43E67B292F1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5363" name="Picture 3" descr="140-4091_IM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325739" cy="428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DSC02987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3300" y="1690688"/>
            <a:ext cx="3213120" cy="428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DSC08060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3981" y="1690688"/>
            <a:ext cx="5712213" cy="428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2943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803BD7-EADC-4A00-8521-80E160F10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connections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5329EF-0159-4E2A-92FA-0D674515658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6387" name="Picture 2" descr="bikes_20070203_131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8" y="1628272"/>
            <a:ext cx="6013913" cy="451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 descr="DSC0805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8086" y="1628272"/>
            <a:ext cx="6013914" cy="451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0849" y="6138707"/>
            <a:ext cx="2884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Cut through to school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1715" y="6138707"/>
            <a:ext cx="2777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Bike bridge to school</a:t>
            </a:r>
          </a:p>
        </p:txBody>
      </p:sp>
    </p:spTree>
    <p:extLst>
      <p:ext uri="{BB962C8B-B14F-4D97-AF65-F5344CB8AC3E}">
        <p14:creationId xmlns:p14="http://schemas.microsoft.com/office/powerpoint/2010/main" val="265917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119-1912_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7829" y="1628443"/>
            <a:ext cx="6062433" cy="457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 descr="141-4123_IM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6626" y="1628443"/>
            <a:ext cx="6102055" cy="4576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83924" y="6224842"/>
            <a:ext cx="555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Under and over I-80 and the railroad tracks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88FC6B-6761-45F0-BCF6-020371EF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connections</a:t>
            </a:r>
          </a:p>
        </p:txBody>
      </p:sp>
    </p:spTree>
    <p:extLst>
      <p:ext uri="{BB962C8B-B14F-4D97-AF65-F5344CB8AC3E}">
        <p14:creationId xmlns:p14="http://schemas.microsoft.com/office/powerpoint/2010/main" val="2271393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Biking to Work in Smaller Cities</a:t>
            </a:r>
          </a:p>
        </p:txBody>
      </p: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0" y="6581001"/>
            <a:ext cx="27319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 Handy, </a:t>
            </a:r>
            <a:r>
              <a:rPr lang="en-US" sz="1200" dirty="0" err="1"/>
              <a:t>Heinen</a:t>
            </a:r>
            <a:r>
              <a:rPr lang="en-US" sz="1200" dirty="0"/>
              <a:t>, and Krizek, 2012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675394"/>
              </p:ext>
            </p:extLst>
          </p:nvPr>
        </p:nvGraphicFramePr>
        <p:xfrm>
          <a:off x="622169" y="1690688"/>
          <a:ext cx="10661716" cy="4859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873105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of bike trips by women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122795"/>
              </p:ext>
            </p:extLst>
          </p:nvPr>
        </p:nvGraphicFramePr>
        <p:xfrm>
          <a:off x="1097280" y="1832327"/>
          <a:ext cx="9367520" cy="4111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cs typeface="Times New Roman" pitchFamily="18" charset="0"/>
              </a:rPr>
              <a:t>Source: Pucher and Buehler (eds.) </a:t>
            </a:r>
            <a:r>
              <a:rPr lang="en-US" sz="1400" i="1" u="sng" dirty="0">
                <a:solidFill>
                  <a:prstClr val="black"/>
                </a:solidFill>
                <a:cs typeface="Times New Roman" pitchFamily="18" charset="0"/>
              </a:rPr>
              <a:t>City Cycling</a:t>
            </a:r>
            <a:r>
              <a:rPr lang="en-US" sz="1400" i="1" dirty="0">
                <a:solidFill>
                  <a:prstClr val="black"/>
                </a:solidFill>
                <a:cs typeface="Times New Roman" pitchFamily="18" charset="0"/>
              </a:rPr>
              <a:t>. </a:t>
            </a:r>
            <a:r>
              <a:rPr lang="en-US" sz="1400" dirty="0">
                <a:solidFill>
                  <a:prstClr val="black"/>
                </a:solidFill>
                <a:cs typeface="Times New Roman" pitchFamily="18" charset="0"/>
              </a:rPr>
              <a:t>Cambridge, MA: MIT Press, 2012; UC Davis observations</a:t>
            </a:r>
            <a:endParaRPr lang="en-US" sz="1400" i="1" dirty="0">
              <a:solidFill>
                <a:prstClr val="black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132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058B-F72A-4970-AC42-2C5A48300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It’ll take a big shift in thinking.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2B163-E7BF-4A9D-8C46-666707D3C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Handy, S. 2023. </a:t>
            </a:r>
            <a:r>
              <a:rPr lang="en-US" sz="2000" i="1" dirty="0"/>
              <a:t>Shifting Gears</a:t>
            </a:r>
            <a:r>
              <a:rPr lang="en-US" sz="2000" dirty="0"/>
              <a:t>. MIT Press. </a:t>
            </a:r>
          </a:p>
        </p:txBody>
      </p:sp>
    </p:spTree>
    <p:extLst>
      <p:ext uri="{BB962C8B-B14F-4D97-AF65-F5344CB8AC3E}">
        <p14:creationId xmlns:p14="http://schemas.microsoft.com/office/powerpoint/2010/main" val="3703012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553200" y="2514601"/>
            <a:ext cx="3048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/>
              <a:t>http://farm1.static.flickr.com/245/454715295_0f87587673.jpg</a:t>
            </a:r>
          </a:p>
        </p:txBody>
      </p:sp>
      <p:pic>
        <p:nvPicPr>
          <p:cNvPr id="30723" name="Picture 6" descr="http://farm1.static.flickr.com/245/454715295_0f875876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7975" y="1942028"/>
            <a:ext cx="5433197" cy="378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438400" y="2667000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http://www.flickr.com/photos/22421801@N00/2581488338</a:t>
            </a:r>
          </a:p>
        </p:txBody>
      </p:sp>
      <p:pic>
        <p:nvPicPr>
          <p:cNvPr id="20482" name="Picture 2" descr="http://farm4.static.flickr.com/3041/2581488338_c2df18e8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5377" y="1942028"/>
            <a:ext cx="5299958" cy="378417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1A1D07-B1A1-42DE-8C80-54886B78B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suburban development</a:t>
            </a:r>
          </a:p>
        </p:txBody>
      </p:sp>
    </p:spTree>
    <p:extLst>
      <p:ext uri="{BB962C8B-B14F-4D97-AF65-F5344CB8AC3E}">
        <p14:creationId xmlns:p14="http://schemas.microsoft.com/office/powerpoint/2010/main" val="2353251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058B-F72A-4970-AC42-2C5A4830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268385" cy="2852737"/>
          </a:xfrm>
        </p:spPr>
        <p:txBody>
          <a:bodyPr/>
          <a:lstStyle/>
          <a:p>
            <a:r>
              <a:rPr lang="en-US" dirty="0"/>
              <a:t>Shift 1: </a:t>
            </a:r>
            <a:br>
              <a:rPr lang="en-US" dirty="0"/>
            </a:br>
            <a:r>
              <a:rPr lang="en-US" dirty="0"/>
              <a:t>thinking about land use…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2B163-E7BF-4A9D-8C46-666707D3C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12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091EE-BB0A-4C54-A4E1-65E2D93E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zoning that separates land uses…</a:t>
            </a:r>
          </a:p>
        </p:txBody>
      </p:sp>
      <p:pic>
        <p:nvPicPr>
          <p:cNvPr id="4" name="Picture 7" descr="zoning">
            <a:extLst>
              <a:ext uri="{FF2B5EF4-FFF2-40B4-BE49-F238E27FC236}">
                <a16:creationId xmlns:a16="http://schemas.microsoft.com/office/drawing/2014/main" id="{F9AFAF0D-BDD3-44EB-939D-88FFEC053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277" y="1690688"/>
            <a:ext cx="3365959" cy="436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E6F20BB-2D2B-4C35-9370-27D5DBC1E187}"/>
              </a:ext>
            </a:extLst>
          </p:cNvPr>
          <p:cNvGrpSpPr>
            <a:grpSpLocks/>
          </p:cNvGrpSpPr>
          <p:nvPr/>
        </p:nvGrpSpPr>
        <p:grpSpPr bwMode="auto">
          <a:xfrm>
            <a:off x="4730238" y="1622324"/>
            <a:ext cx="6434291" cy="4372896"/>
            <a:chOff x="1295400" y="313942"/>
            <a:chExt cx="8007350" cy="6186487"/>
          </a:xfrm>
        </p:grpSpPr>
        <p:pic>
          <p:nvPicPr>
            <p:cNvPr id="6" name="Picture 5" descr="Map05_GeneralPlanLandUse">
              <a:extLst>
                <a:ext uri="{FF2B5EF4-FFF2-40B4-BE49-F238E27FC236}">
                  <a16:creationId xmlns:a16="http://schemas.microsoft.com/office/drawing/2014/main" id="{DCC3CBFB-B4AB-4225-9DE0-47DB31641D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313942"/>
              <a:ext cx="8007350" cy="618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0E3001-EBEA-486D-8595-59508DD72682}"/>
                </a:ext>
              </a:extLst>
            </p:cNvPr>
            <p:cNvSpPr txBox="1"/>
            <p:nvPr/>
          </p:nvSpPr>
          <p:spPr>
            <a:xfrm>
              <a:off x="2986088" y="561592"/>
              <a:ext cx="1703387" cy="19399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solidFill>
                    <a:srgbClr val="CC6600"/>
                  </a:solidFill>
                  <a:latin typeface="+mn-lt"/>
                </a:rPr>
                <a:t>Residential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</a:rPr>
                <a:t>Commercial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rgbClr val="00B0F0"/>
                  </a:solidFill>
                  <a:latin typeface="+mn-lt"/>
                </a:rPr>
                <a:t>Industrial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rgbClr val="00B050"/>
                  </a:solidFill>
                  <a:latin typeface="+mn-lt"/>
                </a:rPr>
                <a:t>Open space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Other…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3260E05-22D0-4A39-B51A-CA8A90E31626}"/>
              </a:ext>
            </a:extLst>
          </p:cNvPr>
          <p:cNvSpPr txBox="1"/>
          <p:nvPr/>
        </p:nvSpPr>
        <p:spPr>
          <a:xfrm flipH="1">
            <a:off x="892277" y="6046612"/>
            <a:ext cx="9512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“Euclidean” or “exclusionary” zoning excludes uses not specified</a:t>
            </a:r>
          </a:p>
        </p:txBody>
      </p:sp>
    </p:spTree>
    <p:extLst>
      <p:ext uri="{BB962C8B-B14F-4D97-AF65-F5344CB8AC3E}">
        <p14:creationId xmlns:p14="http://schemas.microsoft.com/office/powerpoint/2010/main" val="2040743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584C-61AF-4D53-AEC9-2F1E13F2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to zoning that mixes land uses</a:t>
            </a:r>
          </a:p>
        </p:txBody>
      </p:sp>
      <p:pic>
        <p:nvPicPr>
          <p:cNvPr id="1030" name="Picture 6" descr="Mixed-Use Incentive Program - Tulsa Planning Office">
            <a:extLst>
              <a:ext uri="{FF2B5EF4-FFF2-40B4-BE49-F238E27FC236}">
                <a16:creationId xmlns:a16="http://schemas.microsoft.com/office/drawing/2014/main" id="{0B7C1021-99E4-4530-BE24-5D3205F63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3014" y="1607574"/>
            <a:ext cx="7307645" cy="45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pols_feature-35749">
            <a:extLst>
              <a:ext uri="{FF2B5EF4-FFF2-40B4-BE49-F238E27FC236}">
                <a16:creationId xmlns:a16="http://schemas.microsoft.com/office/drawing/2014/main" id="{947D420D-78B9-4BDC-B83D-3332DA2B3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7586" y="1687855"/>
            <a:ext cx="2028579" cy="442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7FFE1F-6EDE-4F34-8E29-F34F1B1AD87E}"/>
              </a:ext>
            </a:extLst>
          </p:cNvPr>
          <p:cNvSpPr txBox="1"/>
          <p:nvPr/>
        </p:nvSpPr>
        <p:spPr>
          <a:xfrm>
            <a:off x="653014" y="6031210"/>
            <a:ext cx="6564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Vertical mixing</a:t>
            </a:r>
          </a:p>
        </p:txBody>
      </p:sp>
    </p:spTree>
    <p:extLst>
      <p:ext uri="{BB962C8B-B14F-4D97-AF65-F5344CB8AC3E}">
        <p14:creationId xmlns:p14="http://schemas.microsoft.com/office/powerpoint/2010/main" val="2800770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32DE-2201-48AC-B529-AF46122D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zoning the limits density…</a:t>
            </a:r>
          </a:p>
        </p:txBody>
      </p:sp>
      <p:pic>
        <p:nvPicPr>
          <p:cNvPr id="3" name="Picture 2" descr="Old Urbanist: Single Family Zoning in Seattle and The Limited Logic of  Euclid">
            <a:extLst>
              <a:ext uri="{FF2B5EF4-FFF2-40B4-BE49-F238E27FC236}">
                <a16:creationId xmlns:a16="http://schemas.microsoft.com/office/drawing/2014/main" id="{526C7221-088F-48F4-A794-5DCD3FBA2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775" y="1757822"/>
            <a:ext cx="5708599" cy="406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5 Reasons Why Single-Family Zoning Sucks - TechEquity Collaborative">
            <a:extLst>
              <a:ext uri="{FF2B5EF4-FFF2-40B4-BE49-F238E27FC236}">
                <a16:creationId xmlns:a16="http://schemas.microsoft.com/office/drawing/2014/main" id="{4FD3763E-4721-4DBF-A931-0F063AE2A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690" y="1902541"/>
            <a:ext cx="6230365" cy="379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FEF545-991B-43D4-9F7C-352327045D65}"/>
              </a:ext>
            </a:extLst>
          </p:cNvPr>
          <p:cNvSpPr txBox="1"/>
          <p:nvPr/>
        </p:nvSpPr>
        <p:spPr>
          <a:xfrm>
            <a:off x="457690" y="5720064"/>
            <a:ext cx="6564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“R1” single-family zones</a:t>
            </a:r>
          </a:p>
        </p:txBody>
      </p:sp>
    </p:spTree>
    <p:extLst>
      <p:ext uri="{BB962C8B-B14F-4D97-AF65-F5344CB8AC3E}">
        <p14:creationId xmlns:p14="http://schemas.microsoft.com/office/powerpoint/2010/main" val="3028878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7D19-542A-4904-A591-A2CB751F6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to zoning that enables density</a:t>
            </a:r>
          </a:p>
        </p:txBody>
      </p:sp>
      <p:pic>
        <p:nvPicPr>
          <p:cNvPr id="3" name="Picture 2" descr="Alfred Twu on Twitter: &quot;CA Senate Bill 9 allows up to 4 homes in most  single-family zones, regardless of local zoning. You can use #SB9 to split  your lot, add a 2nd">
            <a:extLst>
              <a:ext uri="{FF2B5EF4-FFF2-40B4-BE49-F238E27FC236}">
                <a16:creationId xmlns:a16="http://schemas.microsoft.com/office/drawing/2014/main" id="{A552007B-77AD-45A8-B152-476517DE4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690688"/>
            <a:ext cx="7278329" cy="409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Transit-Oriented Development Moving Forward | VTA">
            <a:extLst>
              <a:ext uri="{FF2B5EF4-FFF2-40B4-BE49-F238E27FC236}">
                <a16:creationId xmlns:a16="http://schemas.microsoft.com/office/drawing/2014/main" id="{82BA02E8-0576-4485-AD96-0D528FDA3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8595" y="1690688"/>
            <a:ext cx="3473244" cy="405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BC01F0-CA06-48CB-A0AE-BFB663146339}"/>
              </a:ext>
            </a:extLst>
          </p:cNvPr>
          <p:cNvSpPr txBox="1"/>
          <p:nvPr/>
        </p:nvSpPr>
        <p:spPr>
          <a:xfrm>
            <a:off x="642961" y="5788750"/>
            <a:ext cx="6564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Up to four units “by right” in single-family zones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AF07C0-A929-40A3-B5B9-83A07C2BFE75}"/>
              </a:ext>
            </a:extLst>
          </p:cNvPr>
          <p:cNvSpPr txBox="1"/>
          <p:nvPr/>
        </p:nvSpPr>
        <p:spPr>
          <a:xfrm>
            <a:off x="8288595" y="5788750"/>
            <a:ext cx="3473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“Up-zoning” near transit</a:t>
            </a:r>
          </a:p>
        </p:txBody>
      </p:sp>
    </p:spTree>
    <p:extLst>
      <p:ext uri="{BB962C8B-B14F-4D97-AF65-F5344CB8AC3E}">
        <p14:creationId xmlns:p14="http://schemas.microsoft.com/office/powerpoint/2010/main" val="3593507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584C-61AF-4D53-AEC9-2F1E13F2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7988" cy="1325563"/>
          </a:xfrm>
        </p:spPr>
        <p:txBody>
          <a:bodyPr/>
          <a:lstStyle/>
          <a:p>
            <a:r>
              <a:rPr lang="en-US" dirty="0"/>
              <a:t>… and zoning that allows small-scale 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FFE1F-6EDE-4F34-8E29-F34F1B1AD87E}"/>
              </a:ext>
            </a:extLst>
          </p:cNvPr>
          <p:cNvSpPr txBox="1"/>
          <p:nvPr/>
        </p:nvSpPr>
        <p:spPr>
          <a:xfrm>
            <a:off x="691499" y="5833510"/>
            <a:ext cx="6564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return of the “corner store”</a:t>
            </a:r>
          </a:p>
        </p:txBody>
      </p:sp>
      <p:pic>
        <p:nvPicPr>
          <p:cNvPr id="2050" name="Picture 2" descr="Bring back corner stores to create a connected, equitable city | The Seattle  Times">
            <a:extLst>
              <a:ext uri="{FF2B5EF4-FFF2-40B4-BE49-F238E27FC236}">
                <a16:creationId xmlns:a16="http://schemas.microsoft.com/office/drawing/2014/main" id="{2CC9ABC3-E143-4C3F-89C1-4CA409BCB9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1499" y="1747188"/>
            <a:ext cx="4979673" cy="407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ccessory Commercial Units">
            <a:extLst>
              <a:ext uri="{FF2B5EF4-FFF2-40B4-BE49-F238E27FC236}">
                <a16:creationId xmlns:a16="http://schemas.microsoft.com/office/drawing/2014/main" id="{7D2C73CF-4133-4379-82CB-844CC2B0B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5459" y="1644005"/>
            <a:ext cx="6248976" cy="437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6A1670-FF22-4EC6-BCFF-4BB244D6E615}"/>
              </a:ext>
            </a:extLst>
          </p:cNvPr>
          <p:cNvSpPr txBox="1"/>
          <p:nvPr/>
        </p:nvSpPr>
        <p:spPr>
          <a:xfrm>
            <a:off x="691499" y="5843973"/>
            <a:ext cx="6564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return of the “corner store”…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1DA9A6-A888-4828-9AB9-4F948F1F9431}"/>
              </a:ext>
            </a:extLst>
          </p:cNvPr>
          <p:cNvSpPr txBox="1"/>
          <p:nvPr/>
        </p:nvSpPr>
        <p:spPr>
          <a:xfrm>
            <a:off x="5926203" y="5843973"/>
            <a:ext cx="6564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… and home-based businesses</a:t>
            </a:r>
          </a:p>
        </p:txBody>
      </p:sp>
    </p:spTree>
    <p:extLst>
      <p:ext uri="{BB962C8B-B14F-4D97-AF65-F5344CB8AC3E}">
        <p14:creationId xmlns:p14="http://schemas.microsoft.com/office/powerpoint/2010/main" val="1744154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058B-F72A-4970-AC42-2C5A4830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268385" cy="2852737"/>
          </a:xfrm>
        </p:spPr>
        <p:txBody>
          <a:bodyPr/>
          <a:lstStyle/>
          <a:p>
            <a:r>
              <a:rPr lang="en-US" dirty="0"/>
              <a:t>Shift 2:</a:t>
            </a:r>
            <a:br>
              <a:rPr lang="en-US" dirty="0"/>
            </a:br>
            <a:r>
              <a:rPr lang="en-US" dirty="0"/>
              <a:t>thinking about transport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2B163-E7BF-4A9D-8C46-666707D3C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2013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0866B-AD5E-4BC6-9A35-33793FE66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Level of Service…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5FBAB-B738-4360-AEF3-CE1C5FDA8E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577" y="1589088"/>
            <a:ext cx="3589786" cy="508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725752-82AB-4D47-9F7B-2F11E0F59E16}"/>
              </a:ext>
            </a:extLst>
          </p:cNvPr>
          <p:cNvSpPr txBox="1"/>
          <p:nvPr/>
        </p:nvSpPr>
        <p:spPr>
          <a:xfrm>
            <a:off x="4959350" y="1874838"/>
            <a:ext cx="5955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LOS = f(volume/capacity)</a:t>
            </a:r>
          </a:p>
        </p:txBody>
      </p:sp>
      <p:pic>
        <p:nvPicPr>
          <p:cNvPr id="12" name="Picture 2" descr="Image result for congestion">
            <a:extLst>
              <a:ext uri="{FF2B5EF4-FFF2-40B4-BE49-F238E27FC236}">
                <a16:creationId xmlns:a16="http://schemas.microsoft.com/office/drawing/2014/main" id="{926BF078-E8DD-4911-9FFA-19A98EC6A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9350" y="2783103"/>
            <a:ext cx="6799339" cy="359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943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9B88-A045-47FB-86F8-5992E5A7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to accessibility measures</a:t>
            </a:r>
          </a:p>
        </p:txBody>
      </p:sp>
      <p:pic>
        <p:nvPicPr>
          <p:cNvPr id="2050" name="Picture 2" descr="https://www.trb.org/Resource.ashx?sn=cover_nchrp_rpt_1000a">
            <a:extLst>
              <a:ext uri="{FF2B5EF4-FFF2-40B4-BE49-F238E27FC236}">
                <a16:creationId xmlns:a16="http://schemas.microsoft.com/office/drawing/2014/main" id="{78558842-601F-489E-962A-090BC58A9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4401" y="1829232"/>
            <a:ext cx="3094326" cy="4009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6E09DC-C2B8-4581-9C78-7DD3828E11DB}"/>
              </a:ext>
            </a:extLst>
          </p:cNvPr>
          <p:cNvSpPr/>
          <p:nvPr/>
        </p:nvSpPr>
        <p:spPr>
          <a:xfrm>
            <a:off x="0" y="6576094"/>
            <a:ext cx="40655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https://www.trb.org/Publications/Blurbs/182849.aspx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46B260-E164-4E2D-A80B-A292CD3E3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18" y="1829232"/>
            <a:ext cx="6274168" cy="4028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543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3F44C-91CD-44EF-B85C-895E4B3E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space for cars…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FD3A5E-CF31-45EC-BD0A-833DAAD007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68994" y="1172659"/>
            <a:ext cx="3827984" cy="5007532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2DA532D-A912-47FD-B4C9-6B3780149F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6411" y="1762433"/>
            <a:ext cx="5756324" cy="384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889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A110C-C094-4D87-8CDD-B2BB61F0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to road space for other modes</a:t>
            </a:r>
          </a:p>
        </p:txBody>
      </p:sp>
      <p:pic>
        <p:nvPicPr>
          <p:cNvPr id="4" name="Picture 4" descr="http://blog.bikeleague.org/blog/blog/wp-content/uploads/2012/02/Road-Diet.jpg">
            <a:extLst>
              <a:ext uri="{FF2B5EF4-FFF2-40B4-BE49-F238E27FC236}">
                <a16:creationId xmlns:a16="http://schemas.microsoft.com/office/drawing/2014/main" id="{4692EA20-556D-4DF2-8881-BFD367EC3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9" y="1690688"/>
            <a:ext cx="7081987" cy="409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tucsonvelo.com/wp-content/uploads/2012/06/Screen-shot-2012-06-12-at-9.41.59-PM.png">
            <a:extLst>
              <a:ext uri="{FF2B5EF4-FFF2-40B4-BE49-F238E27FC236}">
                <a16:creationId xmlns:a16="http://schemas.microsoft.com/office/drawing/2014/main" id="{3DB8C62C-50BE-4894-B9D5-228269293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0617" y="2457335"/>
            <a:ext cx="3690485" cy="332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913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FD55-D40A-4C7C-B464-3A9B105A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and parking space for other purposes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961311-DA8B-4AA5-8C92-2BCDCDA05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89" y="1690688"/>
            <a:ext cx="5487988" cy="4180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11" descr="An illustration of AB 1401">
            <a:extLst>
              <a:ext uri="{FF2B5EF4-FFF2-40B4-BE49-F238E27FC236}">
                <a16:creationId xmlns:a16="http://schemas.microsoft.com/office/drawing/2014/main" id="{F23D43BB-CDA1-417E-8202-296AD785B2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3684" y="1690688"/>
            <a:ext cx="5586227" cy="4180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9551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86F8-5EB3-4CC2-B54B-7FAA800B6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enabling speed…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CA2EE-6670-4B01-9A48-FBDFCF1DE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96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85</a:t>
            </a:r>
            <a:r>
              <a:rPr lang="en-US" sz="2400" baseline="30000" dirty="0"/>
              <a:t>th</a:t>
            </a:r>
            <a:r>
              <a:rPr lang="en-US" sz="2400" dirty="0"/>
              <a:t> Percentile Rule:  Set the speed limit at the speed at which 85% of the drivers are going that speed or less.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95904-A103-4DC9-9620-908C34796A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255695" y="2383245"/>
            <a:ext cx="4389118" cy="32918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B5A6A0-F637-460F-9A38-1C18D4B102F6}"/>
              </a:ext>
            </a:extLst>
          </p:cNvPr>
          <p:cNvSpPr txBox="1"/>
          <p:nvPr/>
        </p:nvSpPr>
        <p:spPr>
          <a:xfrm>
            <a:off x="838200" y="3286630"/>
            <a:ext cx="2222500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How fast drivers are driving</a:t>
            </a:r>
          </a:p>
          <a:p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5E5844-709A-4ED8-B608-F96F414EC3AC}"/>
              </a:ext>
            </a:extLst>
          </p:cNvPr>
          <p:cNvSpPr txBox="1"/>
          <p:nvPr/>
        </p:nvSpPr>
        <p:spPr>
          <a:xfrm>
            <a:off x="4159250" y="3286630"/>
            <a:ext cx="2222500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How fast drivers are allowed to drive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F5047BE-6E20-4A58-BCE3-9C5633DC93DA}"/>
              </a:ext>
            </a:extLst>
          </p:cNvPr>
          <p:cNvSpPr/>
          <p:nvPr/>
        </p:nvSpPr>
        <p:spPr>
          <a:xfrm>
            <a:off x="3149600" y="3791544"/>
            <a:ext cx="920750" cy="19050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A5B31-7161-4A86-8046-4D54CDF48FD1}"/>
              </a:ext>
            </a:extLst>
          </p:cNvPr>
          <p:cNvSpPr txBox="1"/>
          <p:nvPr/>
        </p:nvSpPr>
        <p:spPr>
          <a:xfrm>
            <a:off x="838200" y="4976634"/>
            <a:ext cx="22225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How fast we </a:t>
            </a:r>
            <a:r>
              <a:rPr lang="en-US" sz="2000" i="1" dirty="0"/>
              <a:t>want </a:t>
            </a:r>
            <a:r>
              <a:rPr lang="en-US" sz="2000" dirty="0"/>
              <a:t>drivers to drive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95FA36-69D0-4D2C-8E7B-995373557148}"/>
              </a:ext>
            </a:extLst>
          </p:cNvPr>
          <p:cNvSpPr txBox="1"/>
          <p:nvPr/>
        </p:nvSpPr>
        <p:spPr>
          <a:xfrm>
            <a:off x="4159250" y="4976634"/>
            <a:ext cx="22225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How fast drivers are allowed to drive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DCB395B-8C34-4FAD-94F7-C49F890886AC}"/>
              </a:ext>
            </a:extLst>
          </p:cNvPr>
          <p:cNvSpPr/>
          <p:nvPr/>
        </p:nvSpPr>
        <p:spPr>
          <a:xfrm>
            <a:off x="3149600" y="5481548"/>
            <a:ext cx="920750" cy="190500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59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B34A8-AD09-45DD-B1CC-831EA5361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to deterring speed</a:t>
            </a:r>
          </a:p>
        </p:txBody>
      </p:sp>
      <p:pic>
        <p:nvPicPr>
          <p:cNvPr id="4" name="Picture 2" descr="http://mysite.myhostcenter.com/s0096b13/images/speed_bump.jpg">
            <a:extLst>
              <a:ext uri="{FF2B5EF4-FFF2-40B4-BE49-F238E27FC236}">
                <a16:creationId xmlns:a16="http://schemas.microsoft.com/office/drawing/2014/main" id="{98004ECA-96C9-43C6-8083-E48B7EAC1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2177434"/>
            <a:ext cx="27717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E0B2D621-315F-4ACA-9B62-4E18D1851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974" y="2210337"/>
            <a:ext cx="91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+mn-lt"/>
              </a:rPr>
              <a:t>Speed bump</a:t>
            </a:r>
          </a:p>
        </p:txBody>
      </p:sp>
      <p:pic>
        <p:nvPicPr>
          <p:cNvPr id="6" name="Picture 4" descr="http://1.bp.blogspot.com/_xXiBxFDLQR4/TTZMp1RyE2I/AAAAAAAAAAY/iCht9lOS154/s1600/oceansideraisedxwalk.jpg">
            <a:extLst>
              <a:ext uri="{FF2B5EF4-FFF2-40B4-BE49-F238E27FC236}">
                <a16:creationId xmlns:a16="http://schemas.microsoft.com/office/drawing/2014/main" id="{03D59CF3-3292-4561-8C55-474C778E9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4200" y="4340226"/>
            <a:ext cx="2770074" cy="189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F108CA3-FC8B-416B-8493-06837E905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274" y="4352992"/>
            <a:ext cx="12001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+mn-lt"/>
              </a:rPr>
              <a:t>Raised crosswalk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7AB98D-CE22-45A3-B335-9B7729E0CF89}"/>
              </a:ext>
            </a:extLst>
          </p:cNvPr>
          <p:cNvSpPr txBox="1"/>
          <p:nvPr/>
        </p:nvSpPr>
        <p:spPr>
          <a:xfrm>
            <a:off x="584200" y="1667445"/>
            <a:ext cx="245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Vertical deflection</a:t>
            </a:r>
          </a:p>
        </p:txBody>
      </p:sp>
      <p:pic>
        <p:nvPicPr>
          <p:cNvPr id="9" name="Picture 6" descr="http://www.seattle.gov/transportation/images/traffic_circle.jpg">
            <a:extLst>
              <a:ext uri="{FF2B5EF4-FFF2-40B4-BE49-F238E27FC236}">
                <a16:creationId xmlns:a16="http://schemas.microsoft.com/office/drawing/2014/main" id="{749C9223-248C-4D20-96BA-FD2BC1DA4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4374" y="2191326"/>
            <a:ext cx="27717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471526A1-9AAE-43BC-AD64-37FFE32C5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48" y="2191327"/>
            <a:ext cx="91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+mn-lt"/>
              </a:rPr>
              <a:t>Traffic circle</a:t>
            </a:r>
          </a:p>
        </p:txBody>
      </p:sp>
      <p:pic>
        <p:nvPicPr>
          <p:cNvPr id="11" name="Picture 8" descr="https://upload.wikimedia.org/wikipedia/commons/4/4d/One-lane_chicane_1.jpg">
            <a:extLst>
              <a:ext uri="{FF2B5EF4-FFF2-40B4-BE49-F238E27FC236}">
                <a16:creationId xmlns:a16="http://schemas.microsoft.com/office/drawing/2014/main" id="{9CD510F7-5AB2-4419-B7A8-06844171AE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4374" y="4327526"/>
            <a:ext cx="2770074" cy="190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5F8CD601-9E7F-486A-A40A-A983D7609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1550" y="4327525"/>
            <a:ext cx="12001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+mn-lt"/>
              </a:rPr>
              <a:t>Chicanes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6021CF-64F1-436B-9A29-AA8FC7300AB1}"/>
              </a:ext>
            </a:extLst>
          </p:cNvPr>
          <p:cNvSpPr txBox="1"/>
          <p:nvPr/>
        </p:nvSpPr>
        <p:spPr>
          <a:xfrm>
            <a:off x="4524374" y="1667445"/>
            <a:ext cx="2797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Horizontal deflection</a:t>
            </a:r>
          </a:p>
        </p:txBody>
      </p:sp>
      <p:pic>
        <p:nvPicPr>
          <p:cNvPr id="14" name="Picture 10" descr="http://www.sanjoseguerrero.com/Images/DraftPlan/8Neckdowns_large.jpg">
            <a:extLst>
              <a:ext uri="{FF2B5EF4-FFF2-40B4-BE49-F238E27FC236}">
                <a16:creationId xmlns:a16="http://schemas.microsoft.com/office/drawing/2014/main" id="{C6B50820-872C-4660-9C24-61504AA49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56497" y="2204027"/>
            <a:ext cx="2778125" cy="188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AADE2ADD-DE38-4DB7-B68C-40EC8F0C8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4622" y="2185553"/>
            <a:ext cx="91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+mn-lt"/>
              </a:rPr>
              <a:t>Bulb-outs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AF2FA5CC-1072-4A93-90B3-46A11CFB5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4622" y="4313633"/>
            <a:ext cx="91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+mn-lt"/>
              </a:rPr>
              <a:t>Neck-down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CCD7F8-07D2-4316-984C-BED50ECAA434}"/>
              </a:ext>
            </a:extLst>
          </p:cNvPr>
          <p:cNvSpPr txBox="1"/>
          <p:nvPr/>
        </p:nvSpPr>
        <p:spPr>
          <a:xfrm>
            <a:off x="8456497" y="1667445"/>
            <a:ext cx="2814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Horizontal narrowing</a:t>
            </a:r>
          </a:p>
        </p:txBody>
      </p:sp>
      <p:pic>
        <p:nvPicPr>
          <p:cNvPr id="18" name="Picture 2" descr="Image result for neckdowns">
            <a:extLst>
              <a:ext uri="{FF2B5EF4-FFF2-40B4-BE49-F238E27FC236}">
                <a16:creationId xmlns:a16="http://schemas.microsoft.com/office/drawing/2014/main" id="{E677D4CC-202C-4742-A9AB-24CDB308E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4548" y="4340226"/>
            <a:ext cx="2770074" cy="18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2945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itle 1">
            <a:extLst>
              <a:ext uri="{FF2B5EF4-FFF2-40B4-BE49-F238E27FC236}">
                <a16:creationId xmlns:a16="http://schemas.microsoft.com/office/drawing/2014/main" id="{F3AED998-D967-4110-85FF-F7490A05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From the freedom of the car…</a:t>
            </a:r>
          </a:p>
        </p:txBody>
      </p:sp>
      <p:pic>
        <p:nvPicPr>
          <p:cNvPr id="10" name="Picture 4" descr="https://lh3.googleusercontent.com/j6XDegU9xr9gy9l3EkXouaMM-7Zw92jM7rk3e6Dmb16iYim0sYCYj9gOsW8SzNkNEmhT021sdbF4x3JdK2sTESRKkrp1Y1AqTsdTYLzAN4oqH_VrAI62f2s21fHe8M2M1OjOHps88cpXvkjyv2nnyo9nz9kj7G8UoR9iXMVrq0gOGxq9T5_zwPvCfeMsZZg0FFJ5S_3FQotxGGnb5ePZLgk43jB1BQbg-VuyTBAH_k7fDB_Rjm7V7VxMNtovvmtYqBN_0ARcI9n9SBZtMTnACozJ0jPutr6lRyoX_1VD-Hxzf7AvmET42B4aELLSEfbe8NXux7XfdTJY_ihWBRbmL8x4IOVD4o9Q2LfjyzF6LklGk4y4wIRK8-Ah1YT-BwUJn06emmXPbY91MhwaQ4VKmSqLeNCKy81SkUO9kyxe3NBuohOi38Qgv2y5A72uE7gH1lN4ToKlBbxhUOBkfTCAqDOz4wBlhuhn722k31j03wZmvW1bQ2hzjEZkgeviI8SiRIa4yirdScBoYMs-_4EfkCdhJNJzUIfOcdlKZMXKjE-7Ro9c636Oec2QPHZfVWSKhFeqB2T9_s3a3cR5kIPC4FfOAB0Bp02YcOnzQvpauauneboN8SFz5G4IL3tKb03I6Of-QP4JeC6UB3PUAzmyBRXTy7b896qp4M7p_JrYKNPSyv5s51zORBm6ymu4hnJA_TEEJ2SZQRRgwpjMRoflAEy2oNtSx3a6SD-RKM36SLz9EY3Y5dhGGLIjKTPUIjQgPW6gygf4kKg69FMkYWeEn9xoMchz-tB7-nsh_Mhafdury9c0cnDhZ00G2aa7gFxRt_3WDS26ozzqdRRac_2_WkLr_sNfKVk-lZWz9vcKksKJ7M19Q5ZVL0q7M1i-BYsl-5sixA0y-7Zb2CKyhu1mWjB8mUx8fHg1noPpe37RR5nH4RV9=w2808-h1266-no?authuser=0">
            <a:extLst>
              <a:ext uri="{FF2B5EF4-FFF2-40B4-BE49-F238E27FC236}">
                <a16:creationId xmlns:a16="http://schemas.microsoft.com/office/drawing/2014/main" id="{EB65EA57-8013-4FA1-B471-EB52FAA4D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6959" y="1951295"/>
            <a:ext cx="5768719" cy="340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E82FB6-CE6C-4B9A-B316-9CE4EC9E06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2465" y="1951295"/>
            <a:ext cx="4919699" cy="340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27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997B-7042-4821-B478-C9ED7A09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to freedom from the car</a:t>
            </a:r>
          </a:p>
        </p:txBody>
      </p:sp>
      <p:pic>
        <p:nvPicPr>
          <p:cNvPr id="4" name="Picture 2" descr="Image result for autonomous vehicles communities">
            <a:extLst>
              <a:ext uri="{FF2B5EF4-FFF2-40B4-BE49-F238E27FC236}">
                <a16:creationId xmlns:a16="http://schemas.microsoft.com/office/drawing/2014/main" id="{4997E9CA-26A9-42E3-A59B-93DC50F90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2072248"/>
            <a:ext cx="4800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Contributor: Clear a path for sweeping urban experiments such as California  Forever - Los Angeles Times">
            <a:extLst>
              <a:ext uri="{FF2B5EF4-FFF2-40B4-BE49-F238E27FC236}">
                <a16:creationId xmlns:a16="http://schemas.microsoft.com/office/drawing/2014/main" id="{B9466532-4241-4031-B849-4FDD926A7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443" y="2072248"/>
            <a:ext cx="548809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1960ED-7E10-40F3-8A69-F8E4D3F90CF2}"/>
              </a:ext>
            </a:extLst>
          </p:cNvPr>
          <p:cNvSpPr txBox="1"/>
          <p:nvPr/>
        </p:nvSpPr>
        <p:spPr>
          <a:xfrm flipH="1">
            <a:off x="631413" y="5729848"/>
            <a:ext cx="7580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“California Forever” new town proposal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F1E2D9-6029-4215-B3AB-789402101432}"/>
              </a:ext>
            </a:extLst>
          </p:cNvPr>
          <p:cNvSpPr txBox="1"/>
          <p:nvPr/>
        </p:nvSpPr>
        <p:spPr>
          <a:xfrm>
            <a:off x="1230" y="6492875"/>
            <a:ext cx="6094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https://californiaforever.com/</a:t>
            </a:r>
          </a:p>
        </p:txBody>
      </p:sp>
    </p:spTree>
    <p:extLst>
      <p:ext uri="{BB962C8B-B14F-4D97-AF65-F5344CB8AC3E}">
        <p14:creationId xmlns:p14="http://schemas.microsoft.com/office/powerpoint/2010/main" val="4193993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058B-F72A-4970-AC42-2C5A4830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268385" cy="2852737"/>
          </a:xfrm>
        </p:spPr>
        <p:txBody>
          <a:bodyPr/>
          <a:lstStyle/>
          <a:p>
            <a:r>
              <a:rPr lang="en-US" dirty="0"/>
              <a:t>Shift 3:</a:t>
            </a:r>
            <a:br>
              <a:rPr lang="en-US" dirty="0"/>
            </a:br>
            <a:r>
              <a:rPr lang="en-US" dirty="0"/>
              <a:t>Political thinking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2B163-E7BF-4A9D-8C46-666707D3C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05594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California’s goals for reducing driving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8749018" y="2526168"/>
            <a:ext cx="2466363" cy="3267206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25% below 2019 levels by 2030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30% below 2019 levels by 2045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5CDA63-9120-4330-9697-B27666E41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95241"/>
            <a:ext cx="2743200" cy="365125"/>
          </a:xfrm>
        </p:spPr>
        <p:txBody>
          <a:bodyPr/>
          <a:lstStyle/>
          <a:p>
            <a:fld id="{B6CC1BBA-30A4-43CF-B65C-1D1BF2B43527}" type="slidenum">
              <a:rPr lang="en-US" smtClean="0"/>
              <a:t>41</a:t>
            </a:fld>
            <a:endParaRPr lang="en-US"/>
          </a:p>
        </p:txBody>
      </p:sp>
      <p:pic>
        <p:nvPicPr>
          <p:cNvPr id="2050" name="Picture 2" descr="California VMT Data | Caltrans">
            <a:extLst>
              <a:ext uri="{FF2B5EF4-FFF2-40B4-BE49-F238E27FC236}">
                <a16:creationId xmlns:a16="http://schemas.microsoft.com/office/drawing/2014/main" id="{2F718973-D35D-400A-AE92-B042989D8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317" y="1654244"/>
            <a:ext cx="7252283" cy="4777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631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F2197-1D1F-492F-816A-3BC542D7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53615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Why is California still building freeways?</a:t>
            </a:r>
            <a:br>
              <a:rPr lang="en-US" dirty="0"/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Amy Lee (2023) The Policy and Politics of Highway Expansions, UC Davis.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I-80Image">
            <a:extLst>
              <a:ext uri="{FF2B5EF4-FFF2-40B4-BE49-F238E27FC236}">
                <a16:creationId xmlns:a16="http://schemas.microsoft.com/office/drawing/2014/main" id="{F069F831-3F5D-4505-B519-7937C232B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39350"/>
            <a:ext cx="12192000" cy="359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ED504D-EFDD-42DB-A863-6DD90026D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C1BBA-30A4-43CF-B65C-1D1BF2B43527}" type="slidenum">
              <a:rPr lang="en-US" smtClean="0"/>
              <a:t>42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3E193E-152A-489E-8781-F2D79AE78750}"/>
              </a:ext>
            </a:extLst>
          </p:cNvPr>
          <p:cNvSpPr txBox="1"/>
          <p:nvPr/>
        </p:nvSpPr>
        <p:spPr>
          <a:xfrm>
            <a:off x="0" y="6538912"/>
            <a:ext cx="7165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https://ncst.ucdavis.edu/research-product/policy-and-politics-highway-expansions</a:t>
            </a:r>
          </a:p>
        </p:txBody>
      </p:sp>
    </p:spTree>
    <p:extLst>
      <p:ext uri="{BB962C8B-B14F-4D97-AF65-F5344CB8AC3E}">
        <p14:creationId xmlns:p14="http://schemas.microsoft.com/office/powerpoint/2010/main" val="3078829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D3B96-78A0-4D2F-8F8D-97F396AE8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 DOT’s Freedom to Drive Initiative</a:t>
            </a:r>
            <a:br>
              <a:rPr lang="en-US" dirty="0"/>
            </a:br>
            <a:r>
              <a:rPr lang="en-US" sz="3200" dirty="0"/>
              <a:t>launched April 20, 2026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A2F1-B900-44C9-86A9-A73E31C1A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02143"/>
            <a:ext cx="121920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b="0" dirty="0">
                <a:solidFill>
                  <a:srgbClr val="343F4E"/>
                </a:solidFill>
                <a:effectLst/>
              </a:rPr>
              <a:t>“The Trump Administration is tackling congestion head on to eliminate endless traffic jams and ensure you spend less sitting wasting away in gridlock.”</a:t>
            </a:r>
            <a:endParaRPr lang="en-US" dirty="0"/>
          </a:p>
        </p:txBody>
      </p:sp>
      <p:pic>
        <p:nvPicPr>
          <p:cNvPr id="1026" name="Picture 2" descr="Freedom to Drive logo featuring a red highway with median stripes leading into a blue tunnel with stars">
            <a:extLst>
              <a:ext uri="{FF2B5EF4-FFF2-40B4-BE49-F238E27FC236}">
                <a16:creationId xmlns:a16="http://schemas.microsoft.com/office/drawing/2014/main" id="{0936EB53-926E-48EF-A68A-4E4046679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8460" y="4698210"/>
            <a:ext cx="5101291" cy="153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A05E7E-C193-4D92-B9E3-AA45813D3416}"/>
              </a:ext>
            </a:extLst>
          </p:cNvPr>
          <p:cNvSpPr txBox="1"/>
          <p:nvPr/>
        </p:nvSpPr>
        <p:spPr>
          <a:xfrm>
            <a:off x="0" y="6593936"/>
            <a:ext cx="1224578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hlinkClick r:id="rId4"/>
              </a:rPr>
              <a:t>https://www.transportation.gov/briefing-room/trumps-transportation-secretary-sean-p-duffy-launches-initiative-eliminate-traffic</a:t>
            </a:r>
            <a:r>
              <a:rPr lang="en-US" sz="1050" dirty="0"/>
              <a:t>; </a:t>
            </a:r>
            <a:r>
              <a:rPr lang="en-US" sz="1050" dirty="0">
                <a:hlinkClick r:id="rId5"/>
              </a:rPr>
              <a:t>https://ops.fhwa.dot.gov/freedom-to-drive-initiative.htm</a:t>
            </a:r>
            <a:r>
              <a:rPr lang="en-US" sz="105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0F7FEF-2894-4A9E-8312-E0A678683242}"/>
              </a:ext>
            </a:extLst>
          </p:cNvPr>
          <p:cNvSpPr txBox="1"/>
          <p:nvPr/>
        </p:nvSpPr>
        <p:spPr>
          <a:xfrm>
            <a:off x="1306743" y="3313215"/>
            <a:ext cx="9578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“You may also need to recover roadway capacity from other purposes to support driving.” </a:t>
            </a:r>
          </a:p>
          <a:p>
            <a:pPr algn="ctr"/>
            <a:r>
              <a:rPr lang="en-US" sz="2800" dirty="0"/>
              <a:t>– US DOT Secretary Sean Duffy, April 2026</a:t>
            </a:r>
          </a:p>
        </p:txBody>
      </p:sp>
    </p:spTree>
    <p:extLst>
      <p:ext uri="{BB962C8B-B14F-4D97-AF65-F5344CB8AC3E}">
        <p14:creationId xmlns:p14="http://schemas.microsoft.com/office/powerpoint/2010/main" val="2455244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D3316-C292-487B-873B-4E77C817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from “the right”?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CE38A-C950-495F-A65B-8DA591BFDE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574240"/>
            <a:ext cx="9950824" cy="4864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3367D6-7FDA-4300-A348-D85A098538AE}"/>
              </a:ext>
            </a:extLst>
          </p:cNvPr>
          <p:cNvSpPr txBox="1"/>
          <p:nvPr/>
        </p:nvSpPr>
        <p:spPr>
          <a:xfrm>
            <a:off x="-47812" y="658100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https://www.aei.org/op-eds/the-pro-family-case-for-walkability/</a:t>
            </a:r>
          </a:p>
        </p:txBody>
      </p:sp>
    </p:spTree>
    <p:extLst>
      <p:ext uri="{BB962C8B-B14F-4D97-AF65-F5344CB8AC3E}">
        <p14:creationId xmlns:p14="http://schemas.microsoft.com/office/powerpoint/2010/main" val="36176867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746E7-F8E6-487D-A458-34454FEF0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outlook for the 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4FDB4-9BD8-40E3-8F3D-38D7BE707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156" y="1589247"/>
            <a:ext cx="10515600" cy="4351338"/>
          </a:xfrm>
        </p:spPr>
        <p:txBody>
          <a:bodyPr/>
          <a:lstStyle/>
          <a:p>
            <a:r>
              <a:rPr lang="en-US" dirty="0"/>
              <a:t>It’s not a new idea for us.</a:t>
            </a:r>
          </a:p>
          <a:p>
            <a:r>
              <a:rPr lang="en-US" dirty="0"/>
              <a:t>We have good examples already.</a:t>
            </a:r>
          </a:p>
          <a:p>
            <a:r>
              <a:rPr lang="en-US" dirty="0"/>
              <a:t>We’re seeing a shift in thinking about land use.</a:t>
            </a:r>
          </a:p>
          <a:p>
            <a:r>
              <a:rPr lang="en-US" dirty="0"/>
              <a:t>But we need a big shift in thinking about transport.</a:t>
            </a:r>
          </a:p>
        </p:txBody>
      </p:sp>
      <p:pic>
        <p:nvPicPr>
          <p:cNvPr id="4" name="Picture 11" descr="DSC03869.JPG">
            <a:extLst>
              <a:ext uri="{FF2B5EF4-FFF2-40B4-BE49-F238E27FC236}">
                <a16:creationId xmlns:a16="http://schemas.microsoft.com/office/drawing/2014/main" id="{A798B510-6408-4018-A74A-9128938545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7302" y="3902374"/>
            <a:ext cx="3624961" cy="2546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oronavirus Quarantine: A Look at Empty Streets, Highways and Bridges from  Paris to Florida | Condé Nast Traveler">
            <a:extLst>
              <a:ext uri="{FF2B5EF4-FFF2-40B4-BE49-F238E27FC236}">
                <a16:creationId xmlns:a16="http://schemas.microsoft.com/office/drawing/2014/main" id="{EE95A941-F042-43E3-9AC3-F6AF412BF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0156" y="3902374"/>
            <a:ext cx="3635334" cy="254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219EA70-46A3-457E-A4CE-E3958CCE38B4}"/>
              </a:ext>
            </a:extLst>
          </p:cNvPr>
          <p:cNvSpPr/>
          <p:nvPr/>
        </p:nvSpPr>
        <p:spPr>
          <a:xfrm>
            <a:off x="4844079" y="4512478"/>
            <a:ext cx="902447" cy="1326776"/>
          </a:xfrm>
          <a:prstGeom prst="rightArrow">
            <a:avLst>
              <a:gd name="adj1" fmla="val 50000"/>
              <a:gd name="adj2" fmla="val 6192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34,100+ Green Check Mark Stock Photos, Pictures &amp; Royalty-Free Images -  iStock | Green check mark transparent, Green check mark icon, Green check  mark vector">
            <a:extLst>
              <a:ext uri="{FF2B5EF4-FFF2-40B4-BE49-F238E27FC236}">
                <a16:creationId xmlns:a16="http://schemas.microsoft.com/office/drawing/2014/main" id="{F79B872D-6CBB-42E3-B242-74F111BE6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6593" y="1462908"/>
            <a:ext cx="610358" cy="61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34,100+ Green Check Mark Stock Photos, Pictures &amp; Royalty-Free Images -  iStock | Green check mark transparent, Green check mark icon, Green check  mark vector">
            <a:extLst>
              <a:ext uri="{FF2B5EF4-FFF2-40B4-BE49-F238E27FC236}">
                <a16:creationId xmlns:a16="http://schemas.microsoft.com/office/drawing/2014/main" id="{9408B8B2-DA42-46DB-B5E6-5C8412315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8385" y="1973722"/>
            <a:ext cx="610358" cy="61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34,100+ Green Check Mark Stock Photos, Pictures &amp; Royalty-Free Images -  iStock | Green check mark transparent, Green check mark icon, Green check  mark vector">
            <a:extLst>
              <a:ext uri="{FF2B5EF4-FFF2-40B4-BE49-F238E27FC236}">
                <a16:creationId xmlns:a16="http://schemas.microsoft.com/office/drawing/2014/main" id="{D433DFF7-FADD-4210-A80E-AE608E4DF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0431" y="2491352"/>
            <a:ext cx="610358" cy="61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ownload Red Question Mark Ornament PNG Image with No Background -  PNGkey.com">
            <a:extLst>
              <a:ext uri="{FF2B5EF4-FFF2-40B4-BE49-F238E27FC236}">
                <a16:creationId xmlns:a16="http://schemas.microsoft.com/office/drawing/2014/main" id="{E4C3B792-5ABA-4532-8DC0-777C2C40C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1698" y="4240660"/>
            <a:ext cx="1161707" cy="182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12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">
            <a:extLst>
              <a:ext uri="{FF2B5EF4-FFF2-40B4-BE49-F238E27FC236}">
                <a16:creationId xmlns:a16="http://schemas.microsoft.com/office/drawing/2014/main" id="{8509CA93-E154-49B5-9A55-1AD73B1F0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865" y="3287486"/>
            <a:ext cx="104243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800" dirty="0">
                <a:latin typeface="+mj-lt"/>
              </a:rPr>
              <a:t>Thank you!</a:t>
            </a:r>
          </a:p>
          <a:p>
            <a:pPr>
              <a:defRPr/>
            </a:pPr>
            <a:r>
              <a:rPr lang="en-US" sz="3200" dirty="0">
                <a:latin typeface="+mj-lt"/>
              </a:rPr>
              <a:t>slhandy@ucdavis.edu</a:t>
            </a:r>
            <a:endParaRPr lang="en-US" sz="4400" dirty="0">
              <a:latin typeface="+mj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7051B50-53D6-4BEE-805D-6C299543A5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721" y="3151395"/>
            <a:ext cx="2239165" cy="3368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bikes_20070303_1295">
            <a:extLst>
              <a:ext uri="{FF2B5EF4-FFF2-40B4-BE49-F238E27FC236}">
                <a16:creationId xmlns:a16="http://schemas.microsoft.com/office/drawing/2014/main" id="{0BAFF362-73C7-419A-9916-9E669F6C7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532" y="140965"/>
            <a:ext cx="2949792" cy="268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Davis Amtrak Station - Train Station in Downtown Davis">
            <a:extLst>
              <a:ext uri="{FF2B5EF4-FFF2-40B4-BE49-F238E27FC236}">
                <a16:creationId xmlns:a16="http://schemas.microsoft.com/office/drawing/2014/main" id="{8414AEA4-7B39-4E5B-A74A-9D0A3CD33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8619" y="140965"/>
            <a:ext cx="2681868" cy="268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3AA513-D40F-49AD-8678-811DB19AA8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257914" y="186125"/>
            <a:ext cx="2686308" cy="2587108"/>
          </a:xfrm>
          <a:prstGeom prst="rect">
            <a:avLst/>
          </a:prstGeom>
        </p:spPr>
      </p:pic>
      <p:pic>
        <p:nvPicPr>
          <p:cNvPr id="17" name="Picture 4" descr="About Us - Davis Farmers Market">
            <a:extLst>
              <a:ext uri="{FF2B5EF4-FFF2-40B4-BE49-F238E27FC236}">
                <a16:creationId xmlns:a16="http://schemas.microsoft.com/office/drawing/2014/main" id="{03717532-2CD8-4D72-A641-2D5B0AE12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97351" y="140965"/>
            <a:ext cx="2874241" cy="268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715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3383</TotalTime>
  <Words>2226</Words>
  <Application>Microsoft Office PowerPoint</Application>
  <PresentationFormat>Widescreen</PresentationFormat>
  <Paragraphs>291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Century Gothic</vt:lpstr>
      <vt:lpstr>Times New Roman</vt:lpstr>
      <vt:lpstr>Office Theme</vt:lpstr>
      <vt:lpstr>15-Minute Cities in the US: Realistic goal or crazy dream?</vt:lpstr>
      <vt:lpstr>It’s not an entirely new idea for us.</vt:lpstr>
      <vt:lpstr>Pre-WWII neighborhoods</vt:lpstr>
      <vt:lpstr>Post-WWII mobility – not accessibility</vt:lpstr>
      <vt:lpstr>Neo-Traditional Development  and the New Urbanism  a 1990s movement</vt:lpstr>
      <vt:lpstr>Local versus Regional Accessibility</vt:lpstr>
      <vt:lpstr>Stadt der Kürzen Wege  aka City of Short Distances</vt:lpstr>
      <vt:lpstr>15-Minute City</vt:lpstr>
      <vt:lpstr>The 20-Minute Suburb</vt:lpstr>
      <vt:lpstr>We even have some US examples.</vt:lpstr>
      <vt:lpstr>Davis, CA</vt:lpstr>
      <vt:lpstr>Regional accessibility</vt:lpstr>
      <vt:lpstr>Local accessibility</vt:lpstr>
      <vt:lpstr>Downtown Davis</vt:lpstr>
      <vt:lpstr>Local transit</vt:lpstr>
      <vt:lpstr>Bike Infrastructure</vt:lpstr>
      <vt:lpstr>Shared-use, off-street paths</vt:lpstr>
      <vt:lpstr>Key connections</vt:lpstr>
      <vt:lpstr>Key connections</vt:lpstr>
      <vt:lpstr>Percent Biking to Work in Smaller Cities</vt:lpstr>
      <vt:lpstr>Share of bike trips by women</vt:lpstr>
      <vt:lpstr>It’ll take a big shift in thinking.</vt:lpstr>
      <vt:lpstr>Typical suburban development</vt:lpstr>
      <vt:lpstr>Shift 1:  thinking about land use…</vt:lpstr>
      <vt:lpstr>From zoning that separates land uses…</vt:lpstr>
      <vt:lpstr>… to zoning that mixes land uses</vt:lpstr>
      <vt:lpstr>From zoning the limits density…</vt:lpstr>
      <vt:lpstr>… to zoning that enables density</vt:lpstr>
      <vt:lpstr>… and zoning that allows small-scale business</vt:lpstr>
      <vt:lpstr>Shift 2: thinking about transport</vt:lpstr>
      <vt:lpstr>From Level of Service…</vt:lpstr>
      <vt:lpstr>… to accessibility measures</vt:lpstr>
      <vt:lpstr>From space for cars…</vt:lpstr>
      <vt:lpstr>… to road space for other modes</vt:lpstr>
      <vt:lpstr>… and parking space for other purposes</vt:lpstr>
      <vt:lpstr>From enabling speed…</vt:lpstr>
      <vt:lpstr>… to deterring speed</vt:lpstr>
      <vt:lpstr>From the freedom of the car…</vt:lpstr>
      <vt:lpstr>… to freedom from the car</vt:lpstr>
      <vt:lpstr>Shift 3: Political thinking</vt:lpstr>
      <vt:lpstr>California’s goals for reducing driving</vt:lpstr>
      <vt:lpstr>Why is California still building freeways? Amy Lee (2023) The Policy and Politics of Highway Expansions, UC Davis.</vt:lpstr>
      <vt:lpstr>US DOT’s Freedom to Drive Initiative launched April 20, 2026</vt:lpstr>
      <vt:lpstr>Support from “the right”?</vt:lpstr>
      <vt:lpstr>The outlook for the US?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Handy</dc:creator>
  <cp:lastModifiedBy>Susan L Handy</cp:lastModifiedBy>
  <cp:revision>295</cp:revision>
  <dcterms:created xsi:type="dcterms:W3CDTF">2023-02-21T19:12:06Z</dcterms:created>
  <dcterms:modified xsi:type="dcterms:W3CDTF">2026-05-25T14:59:56Z</dcterms:modified>
</cp:coreProperties>
</file>