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3"/>
  </p:notesMasterIdLst>
  <p:handoutMasterIdLst>
    <p:handoutMasterId r:id="rId34"/>
  </p:handoutMasterIdLst>
  <p:sldIdLst>
    <p:sldId id="256" r:id="rId2"/>
    <p:sldId id="318" r:id="rId3"/>
    <p:sldId id="315" r:id="rId4"/>
    <p:sldId id="320" r:id="rId5"/>
    <p:sldId id="319" r:id="rId6"/>
    <p:sldId id="316" r:id="rId7"/>
    <p:sldId id="321" r:id="rId8"/>
    <p:sldId id="341" r:id="rId9"/>
    <p:sldId id="322" r:id="rId10"/>
    <p:sldId id="323" r:id="rId11"/>
    <p:sldId id="340" r:id="rId12"/>
    <p:sldId id="324" r:id="rId13"/>
    <p:sldId id="325" r:id="rId14"/>
    <p:sldId id="326" r:id="rId15"/>
    <p:sldId id="327" r:id="rId16"/>
    <p:sldId id="328" r:id="rId17"/>
    <p:sldId id="329" r:id="rId18"/>
    <p:sldId id="330" r:id="rId19"/>
    <p:sldId id="331" r:id="rId20"/>
    <p:sldId id="332" r:id="rId21"/>
    <p:sldId id="333" r:id="rId22"/>
    <p:sldId id="334" r:id="rId23"/>
    <p:sldId id="335" r:id="rId24"/>
    <p:sldId id="336" r:id="rId25"/>
    <p:sldId id="337" r:id="rId26"/>
    <p:sldId id="338" r:id="rId27"/>
    <p:sldId id="342" r:id="rId28"/>
    <p:sldId id="343" r:id="rId29"/>
    <p:sldId id="344" r:id="rId30"/>
    <p:sldId id="345" r:id="rId31"/>
    <p:sldId id="274"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594C"/>
    <a:srgbClr val="185750"/>
    <a:srgbClr val="0E3642"/>
    <a:srgbClr val="BFBFBF"/>
    <a:srgbClr val="134449"/>
    <a:srgbClr val="0F3743"/>
    <a:srgbClr val="7C9198"/>
    <a:srgbClr val="FFFFFF"/>
    <a:srgbClr val="0F3943"/>
    <a:srgbClr val="1349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578" autoAdjust="0"/>
    <p:restoredTop sz="94687"/>
  </p:normalViewPr>
  <p:slideViewPr>
    <p:cSldViewPr snapToGrid="0">
      <p:cViewPr varScale="1">
        <p:scale>
          <a:sx n="64" d="100"/>
          <a:sy n="64" d="100"/>
        </p:scale>
        <p:origin x="714" y="7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9" d="100"/>
          <a:sy n="69" d="100"/>
        </p:scale>
        <p:origin x="3264" y="6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stine Gangneux" userId="3cfa85e5-267f-4bba-a4ac-995570c32946" providerId="ADAL" clId="{661CE402-F9D8-43B2-9B4C-975E7EF5D0E7}"/>
    <pc:docChg chg="modSld">
      <pc:chgData name="Justine Gangneux" userId="3cfa85e5-267f-4bba-a4ac-995570c32946" providerId="ADAL" clId="{661CE402-F9D8-43B2-9B4C-975E7EF5D0E7}" dt="2026-05-27T10:17:30.195" v="46" actId="20577"/>
      <pc:docMkLst>
        <pc:docMk/>
      </pc:docMkLst>
      <pc:sldChg chg="modSp mod">
        <pc:chgData name="Justine Gangneux" userId="3cfa85e5-267f-4bba-a4ac-995570c32946" providerId="ADAL" clId="{661CE402-F9D8-43B2-9B4C-975E7EF5D0E7}" dt="2026-05-27T10:17:30.195" v="46" actId="20577"/>
        <pc:sldMkLst>
          <pc:docMk/>
          <pc:sldMk cId="368263318" sldId="256"/>
        </pc:sldMkLst>
        <pc:spChg chg="mod">
          <ac:chgData name="Justine Gangneux" userId="3cfa85e5-267f-4bba-a4ac-995570c32946" providerId="ADAL" clId="{661CE402-F9D8-43B2-9B4C-975E7EF5D0E7}" dt="2026-05-27T10:16:58.442" v="30" actId="6549"/>
          <ac:spMkLst>
            <pc:docMk/>
            <pc:sldMk cId="368263318" sldId="256"/>
            <ac:spMk id="4" creationId="{8DA955E5-2405-40E8-8124-482D54C41529}"/>
          </ac:spMkLst>
        </pc:spChg>
        <pc:spChg chg="mod">
          <ac:chgData name="Justine Gangneux" userId="3cfa85e5-267f-4bba-a4ac-995570c32946" providerId="ADAL" clId="{661CE402-F9D8-43B2-9B4C-975E7EF5D0E7}" dt="2026-05-27T10:17:30.195" v="46" actId="20577"/>
          <ac:spMkLst>
            <pc:docMk/>
            <pc:sldMk cId="368263318" sldId="256"/>
            <ac:spMk id="5" creationId="{141E7299-C447-421B-94FA-5C8E67C8DF6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45A79BD-6CE3-4465-A504-1F7086F7EC8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CC3014D-125A-4157-96D0-D7A0F312B89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14C1E28-E051-4B65-A216-317597D946BD}" type="datetimeFigureOut">
              <a:rPr lang="en-US" smtClean="0"/>
              <a:t>5/27/2026</a:t>
            </a:fld>
            <a:endParaRPr lang="en-US"/>
          </a:p>
        </p:txBody>
      </p:sp>
      <p:sp>
        <p:nvSpPr>
          <p:cNvPr id="4" name="Footer Placeholder 3">
            <a:extLst>
              <a:ext uri="{FF2B5EF4-FFF2-40B4-BE49-F238E27FC236}">
                <a16:creationId xmlns:a16="http://schemas.microsoft.com/office/drawing/2014/main" id="{A3CAFB66-045D-46A6-B020-0E6C04FECB6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3E366AC-8007-400F-B61F-53CFD7C3829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720A4D4-6641-46E8-8AD2-B36B46B4CB96}" type="slidenum">
              <a:rPr lang="en-US" smtClean="0"/>
              <a:t>‹#›</a:t>
            </a:fld>
            <a:endParaRPr lang="en-US"/>
          </a:p>
        </p:txBody>
      </p:sp>
    </p:spTree>
    <p:extLst>
      <p:ext uri="{BB962C8B-B14F-4D97-AF65-F5344CB8AC3E}">
        <p14:creationId xmlns:p14="http://schemas.microsoft.com/office/powerpoint/2010/main" val="1012355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25081A-3E95-4A93-ACBF-BD026360BE5F}" type="datetimeFigureOut">
              <a:rPr lang="en-US" smtClean="0"/>
              <a:t>5/27/2026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C0715D-3F4F-40F0-A764-D4832643551E}" type="slidenum">
              <a:rPr lang="en-US" smtClean="0"/>
              <a:t>‹#›</a:t>
            </a:fld>
            <a:endParaRPr lang="en-US"/>
          </a:p>
        </p:txBody>
      </p:sp>
    </p:spTree>
    <p:extLst>
      <p:ext uri="{BB962C8B-B14F-4D97-AF65-F5344CB8AC3E}">
        <p14:creationId xmlns:p14="http://schemas.microsoft.com/office/powerpoint/2010/main" val="1947630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61694C1-3920-4604-8053-463B607ACC7C}"/>
              </a:ext>
            </a:extLst>
          </p:cNvPr>
          <p:cNvSpPr>
            <a:spLocks noGrp="1"/>
          </p:cNvSpPr>
          <p:nvPr>
            <p:ph type="subTitle" idx="1"/>
          </p:nvPr>
        </p:nvSpPr>
        <p:spPr>
          <a:xfrm>
            <a:off x="0" y="3881399"/>
            <a:ext cx="12192000" cy="1200807"/>
          </a:xfrm>
          <a:prstGeom prst="rect">
            <a:avLst/>
          </a:prstGeom>
        </p:spPr>
        <p:txBody>
          <a:bodyPr anchor="ctr">
            <a:normAutofit/>
          </a:bodyPr>
          <a:lstStyle>
            <a:lvl1pPr marL="0" indent="0" algn="ctr">
              <a:buNone/>
              <a:defRPr sz="3000" b="1">
                <a:solidFill>
                  <a:srgbClr val="0E364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7" name="Title 1">
            <a:extLst>
              <a:ext uri="{FF2B5EF4-FFF2-40B4-BE49-F238E27FC236}">
                <a16:creationId xmlns:a16="http://schemas.microsoft.com/office/drawing/2014/main" id="{FF371230-1F7B-45A8-A30D-1B6298682649}"/>
              </a:ext>
            </a:extLst>
          </p:cNvPr>
          <p:cNvSpPr>
            <a:spLocks noGrp="1"/>
          </p:cNvSpPr>
          <p:nvPr>
            <p:ph type="title" hasCustomPrompt="1"/>
          </p:nvPr>
        </p:nvSpPr>
        <p:spPr>
          <a:xfrm>
            <a:off x="-1" y="5666122"/>
            <a:ext cx="12192000" cy="503805"/>
          </a:xfrm>
          <a:prstGeom prst="rect">
            <a:avLst/>
          </a:prstGeom>
        </p:spPr>
        <p:txBody>
          <a:bodyPr anchor="ctr"/>
          <a:lstStyle>
            <a:lvl1pPr algn="ctr">
              <a:defRPr sz="2600" b="1">
                <a:solidFill>
                  <a:srgbClr val="0E3642"/>
                </a:solidFill>
              </a:defRPr>
            </a:lvl1pPr>
          </a:lstStyle>
          <a:p>
            <a:r>
              <a:rPr lang="en-US" dirty="0"/>
              <a:t>Click</a:t>
            </a:r>
            <a:r>
              <a:rPr lang="tr-TR" dirty="0"/>
              <a:t> </a:t>
            </a:r>
            <a:r>
              <a:rPr lang="tr-TR" dirty="0" err="1"/>
              <a:t>to</a:t>
            </a:r>
            <a:r>
              <a:rPr lang="tr-TR" dirty="0"/>
              <a:t> </a:t>
            </a:r>
            <a:r>
              <a:rPr lang="tr-TR" dirty="0" err="1"/>
              <a:t>add</a:t>
            </a:r>
            <a:r>
              <a:rPr lang="tr-TR" dirty="0"/>
              <a:t> Partner </a:t>
            </a:r>
            <a:r>
              <a:rPr lang="tr-TR" dirty="0" err="1"/>
              <a:t>title</a:t>
            </a:r>
            <a:endParaRPr lang="en-US" dirty="0"/>
          </a:p>
        </p:txBody>
      </p:sp>
      <p:sp>
        <p:nvSpPr>
          <p:cNvPr id="34" name="Text Placeholder 3">
            <a:extLst>
              <a:ext uri="{FF2B5EF4-FFF2-40B4-BE49-F238E27FC236}">
                <a16:creationId xmlns:a16="http://schemas.microsoft.com/office/drawing/2014/main" id="{93A4C001-C3CD-4B0D-BABE-237816C5DEFF}"/>
              </a:ext>
            </a:extLst>
          </p:cNvPr>
          <p:cNvSpPr>
            <a:spLocks noGrp="1"/>
          </p:cNvSpPr>
          <p:nvPr>
            <p:ph type="body" sz="half" idx="2" hasCustomPrompt="1"/>
          </p:nvPr>
        </p:nvSpPr>
        <p:spPr>
          <a:xfrm>
            <a:off x="86936" y="6539731"/>
            <a:ext cx="4077740" cy="214112"/>
          </a:xfrm>
          <a:prstGeom prst="rect">
            <a:avLst/>
          </a:prstGeom>
        </p:spPr>
        <p:txBody>
          <a:bodyPr anchor="ctr"/>
          <a:lstStyle>
            <a:lvl1pPr marL="0" indent="0" algn="ctr">
              <a:buNone/>
              <a:defRPr sz="1400" b="1">
                <a:solidFill>
                  <a:srgbClr val="0E3642"/>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a:t>
            </a:r>
            <a:r>
              <a:rPr lang="tr-TR" dirty="0" err="1"/>
              <a:t>meeting_name</a:t>
            </a:r>
            <a:endParaRPr lang="en-US" dirty="0"/>
          </a:p>
        </p:txBody>
      </p:sp>
      <p:pic>
        <p:nvPicPr>
          <p:cNvPr id="4" name="Picture 3">
            <a:extLst>
              <a:ext uri="{FF2B5EF4-FFF2-40B4-BE49-F238E27FC236}">
                <a16:creationId xmlns:a16="http://schemas.microsoft.com/office/drawing/2014/main" id="{C67D2F89-7D2D-413B-9C65-EA5964EE36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91237" y="1307007"/>
            <a:ext cx="5609524" cy="1990476"/>
          </a:xfrm>
          <a:prstGeom prst="rect">
            <a:avLst/>
          </a:prstGeom>
        </p:spPr>
      </p:pic>
      <p:sp>
        <p:nvSpPr>
          <p:cNvPr id="7" name="Text Placeholder 3">
            <a:extLst>
              <a:ext uri="{FF2B5EF4-FFF2-40B4-BE49-F238E27FC236}">
                <a16:creationId xmlns:a16="http://schemas.microsoft.com/office/drawing/2014/main" id="{E780D8A5-88D6-423D-9DD6-1668AE4F5900}"/>
              </a:ext>
            </a:extLst>
          </p:cNvPr>
          <p:cNvSpPr>
            <a:spLocks noGrp="1"/>
          </p:cNvSpPr>
          <p:nvPr>
            <p:ph type="body" sz="half" idx="10" hasCustomPrompt="1"/>
          </p:nvPr>
        </p:nvSpPr>
        <p:spPr>
          <a:xfrm>
            <a:off x="8027326" y="6574741"/>
            <a:ext cx="4077740" cy="214112"/>
          </a:xfrm>
          <a:prstGeom prst="rect">
            <a:avLst/>
          </a:prstGeom>
        </p:spPr>
        <p:txBody>
          <a:bodyPr anchor="ctr"/>
          <a:lstStyle>
            <a:lvl1pPr marL="0" indent="0" algn="ctr">
              <a:buNone/>
              <a:defRPr sz="1400" b="1">
                <a:solidFill>
                  <a:srgbClr val="0E3642"/>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a:t>
            </a:r>
            <a:r>
              <a:rPr lang="tr-TR" dirty="0" err="1"/>
              <a:t>Date</a:t>
            </a:r>
            <a:r>
              <a:rPr lang="en-US" dirty="0"/>
              <a:t> </a:t>
            </a:r>
            <a:r>
              <a:rPr lang="tr-TR" dirty="0"/>
              <a:t>name</a:t>
            </a:r>
            <a:endParaRPr lang="en-US" dirty="0"/>
          </a:p>
        </p:txBody>
      </p:sp>
      <p:pic>
        <p:nvPicPr>
          <p:cNvPr id="15" name="Picture 14">
            <a:extLst>
              <a:ext uri="{FF2B5EF4-FFF2-40B4-BE49-F238E27FC236}">
                <a16:creationId xmlns:a16="http://schemas.microsoft.com/office/drawing/2014/main" id="{F7293EDD-FBA9-4C04-A817-BB1D99F402C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7745" b="17091"/>
          <a:stretch/>
        </p:blipFill>
        <p:spPr>
          <a:xfrm>
            <a:off x="4307753" y="6469574"/>
            <a:ext cx="3576492" cy="388426"/>
          </a:xfrm>
          <a:prstGeom prst="rect">
            <a:avLst/>
          </a:prstGeom>
        </p:spPr>
      </p:pic>
    </p:spTree>
    <p:extLst>
      <p:ext uri="{BB962C8B-B14F-4D97-AF65-F5344CB8AC3E}">
        <p14:creationId xmlns:p14="http://schemas.microsoft.com/office/powerpoint/2010/main" val="1262101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9" name="Picture Placeholder 2">
            <a:extLst>
              <a:ext uri="{FF2B5EF4-FFF2-40B4-BE49-F238E27FC236}">
                <a16:creationId xmlns:a16="http://schemas.microsoft.com/office/drawing/2014/main" id="{E62081EB-ABC8-4E87-A959-3F709C38BD24}"/>
              </a:ext>
            </a:extLst>
          </p:cNvPr>
          <p:cNvSpPr>
            <a:spLocks noGrp="1"/>
          </p:cNvSpPr>
          <p:nvPr>
            <p:ph type="pic" idx="11" hasCustomPrompt="1"/>
          </p:nvPr>
        </p:nvSpPr>
        <p:spPr>
          <a:xfrm>
            <a:off x="11433175" y="264397"/>
            <a:ext cx="695479" cy="849008"/>
          </a:xfrm>
          <a:prstGeom prst="rect">
            <a:avLst/>
          </a:prstGeo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dirty="0"/>
              <a:t>Logo</a:t>
            </a:r>
            <a:endParaRPr lang="en-US" dirty="0"/>
          </a:p>
        </p:txBody>
      </p:sp>
      <p:sp>
        <p:nvSpPr>
          <p:cNvPr id="3" name="Content Placeholder 2">
            <a:extLst>
              <a:ext uri="{FF2B5EF4-FFF2-40B4-BE49-F238E27FC236}">
                <a16:creationId xmlns:a16="http://schemas.microsoft.com/office/drawing/2014/main" id="{86141E84-4CBD-4E9A-970F-61FC82A4FE01}"/>
              </a:ext>
            </a:extLst>
          </p:cNvPr>
          <p:cNvSpPr>
            <a:spLocks noGrp="1"/>
          </p:cNvSpPr>
          <p:nvPr>
            <p:ph idx="1"/>
          </p:nvPr>
        </p:nvSpPr>
        <p:spPr>
          <a:xfrm>
            <a:off x="409575" y="1505221"/>
            <a:ext cx="11374629" cy="4870188"/>
          </a:xfrm>
          <a:prstGeom prst="rect">
            <a:avLst/>
          </a:prstGeom>
        </p:spPr>
        <p:txBody>
          <a:bodyPr/>
          <a:lstStyle>
            <a:lvl1pPr algn="just">
              <a:defRPr sz="2400">
                <a:solidFill>
                  <a:srgbClr val="0F3743"/>
                </a:solidFill>
                <a:latin typeface="+mj-lt"/>
              </a:defRPr>
            </a:lvl1pPr>
            <a:lvl2pPr algn="just">
              <a:defRPr sz="2000">
                <a:solidFill>
                  <a:srgbClr val="0F3743"/>
                </a:solidFill>
                <a:latin typeface="+mj-lt"/>
              </a:defRPr>
            </a:lvl2pPr>
            <a:lvl3pPr algn="just">
              <a:defRPr sz="1800">
                <a:solidFill>
                  <a:srgbClr val="0F3743"/>
                </a:solidFill>
                <a:latin typeface="+mj-lt"/>
              </a:defRPr>
            </a:lvl3pPr>
            <a:lvl4pPr algn="just">
              <a:defRPr sz="1600">
                <a:solidFill>
                  <a:srgbClr val="0F3743"/>
                </a:solidFill>
                <a:latin typeface="+mj-lt"/>
              </a:defRPr>
            </a:lvl4pPr>
            <a:lvl5pPr algn="just">
              <a:defRPr sz="1600">
                <a:solidFill>
                  <a:srgbClr val="0F3743"/>
                </a:solidFill>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8">
            <a:extLst>
              <a:ext uri="{FF2B5EF4-FFF2-40B4-BE49-F238E27FC236}">
                <a16:creationId xmlns:a16="http://schemas.microsoft.com/office/drawing/2014/main" id="{25F8E218-C2A3-4660-ACD8-0A5AD2E586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138" y="367493"/>
            <a:ext cx="2001688" cy="745912"/>
          </a:xfrm>
          <a:prstGeom prst="rect">
            <a:avLst/>
          </a:prstGeom>
        </p:spPr>
      </p:pic>
      <p:sp>
        <p:nvSpPr>
          <p:cNvPr id="12" name="Rectangle 11">
            <a:extLst>
              <a:ext uri="{FF2B5EF4-FFF2-40B4-BE49-F238E27FC236}">
                <a16:creationId xmlns:a16="http://schemas.microsoft.com/office/drawing/2014/main" id="{DB675D0C-95BA-49DB-8D29-B3F2AEC94D85}"/>
              </a:ext>
            </a:extLst>
          </p:cNvPr>
          <p:cNvSpPr/>
          <p:nvPr userDrawn="1"/>
        </p:nvSpPr>
        <p:spPr>
          <a:xfrm>
            <a:off x="0" y="1166623"/>
            <a:ext cx="4845049" cy="102093"/>
          </a:xfrm>
          <a:prstGeom prst="rect">
            <a:avLst/>
          </a:prstGeom>
          <a:solidFill>
            <a:srgbClr val="185750"/>
          </a:solidFill>
          <a:ln>
            <a:solidFill>
              <a:srgbClr val="1857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
            <a:extLst>
              <a:ext uri="{FF2B5EF4-FFF2-40B4-BE49-F238E27FC236}">
                <a16:creationId xmlns:a16="http://schemas.microsoft.com/office/drawing/2014/main" id="{E9AF4E4B-E96C-4C84-99DC-A3B8BE644A47}"/>
              </a:ext>
            </a:extLst>
          </p:cNvPr>
          <p:cNvSpPr>
            <a:spLocks noGrp="1"/>
          </p:cNvSpPr>
          <p:nvPr>
            <p:ph type="title"/>
          </p:nvPr>
        </p:nvSpPr>
        <p:spPr>
          <a:xfrm>
            <a:off x="2111828" y="482591"/>
            <a:ext cx="9014795" cy="503805"/>
          </a:xfrm>
          <a:prstGeom prst="rect">
            <a:avLst/>
          </a:prstGeom>
        </p:spPr>
        <p:txBody>
          <a:bodyPr anchor="b"/>
          <a:lstStyle>
            <a:lvl1pPr algn="l">
              <a:defRPr sz="2800" b="1">
                <a:solidFill>
                  <a:srgbClr val="0F3743"/>
                </a:solidFill>
              </a:defRPr>
            </a:lvl1pPr>
          </a:lstStyle>
          <a:p>
            <a:r>
              <a:rPr lang="en-US" dirty="0"/>
              <a:t>Click</a:t>
            </a:r>
          </a:p>
        </p:txBody>
      </p:sp>
      <p:pic>
        <p:nvPicPr>
          <p:cNvPr id="9" name="Picture 8">
            <a:extLst>
              <a:ext uri="{FF2B5EF4-FFF2-40B4-BE49-F238E27FC236}">
                <a16:creationId xmlns:a16="http://schemas.microsoft.com/office/drawing/2014/main" id="{E6462FAE-5BE2-404A-9DD2-DF28AE439C7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7745" b="17091"/>
          <a:stretch/>
        </p:blipFill>
        <p:spPr>
          <a:xfrm>
            <a:off x="4307753" y="6469574"/>
            <a:ext cx="3576492" cy="388426"/>
          </a:xfrm>
          <a:prstGeom prst="rect">
            <a:avLst/>
          </a:prstGeom>
        </p:spPr>
      </p:pic>
      <p:sp>
        <p:nvSpPr>
          <p:cNvPr id="11" name="Slide Number Placeholder 6">
            <a:extLst>
              <a:ext uri="{FF2B5EF4-FFF2-40B4-BE49-F238E27FC236}">
                <a16:creationId xmlns:a16="http://schemas.microsoft.com/office/drawing/2014/main" id="{79B69C91-C538-467F-B026-0684B5564DBA}"/>
              </a:ext>
            </a:extLst>
          </p:cNvPr>
          <p:cNvSpPr>
            <a:spLocks noGrp="1"/>
          </p:cNvSpPr>
          <p:nvPr>
            <p:ph type="sldNum" sz="quarter" idx="4"/>
          </p:nvPr>
        </p:nvSpPr>
        <p:spPr>
          <a:xfrm>
            <a:off x="11330833" y="6492875"/>
            <a:ext cx="2743200" cy="365125"/>
          </a:xfrm>
          <a:prstGeom prst="rect">
            <a:avLst/>
          </a:prstGeom>
        </p:spPr>
        <p:txBody>
          <a:bodyPr/>
          <a:lstStyle>
            <a:lvl1pPr>
              <a:defRPr>
                <a:solidFill>
                  <a:srgbClr val="185750"/>
                </a:solidFill>
                <a:latin typeface="+mj-lt"/>
              </a:defRPr>
            </a:lvl1pPr>
          </a:lstStyle>
          <a:p>
            <a:fld id="{437E7021-2E11-47B1-B0C5-16B4B8616A41}" type="slidenum">
              <a:rPr lang="en-US" smtClean="0"/>
              <a:pPr/>
              <a:t>‹#›</a:t>
            </a:fld>
            <a:endParaRPr lang="en-US" dirty="0"/>
          </a:p>
        </p:txBody>
      </p:sp>
    </p:spTree>
    <p:extLst>
      <p:ext uri="{BB962C8B-B14F-4D97-AF65-F5344CB8AC3E}">
        <p14:creationId xmlns:p14="http://schemas.microsoft.com/office/powerpoint/2010/main" val="2466639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8" name="Content Placeholder 8">
            <a:extLst>
              <a:ext uri="{FF2B5EF4-FFF2-40B4-BE49-F238E27FC236}">
                <a16:creationId xmlns:a16="http://schemas.microsoft.com/office/drawing/2014/main" id="{0CB9FBDB-2948-4C15-9608-CE0379B8AF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94296" y="2553403"/>
            <a:ext cx="4699407" cy="1751194"/>
          </a:xfrm>
          <a:prstGeom prst="rect">
            <a:avLst/>
          </a:prstGeom>
        </p:spPr>
      </p:pic>
      <p:sp>
        <p:nvSpPr>
          <p:cNvPr id="6" name="Rectangle 5">
            <a:extLst>
              <a:ext uri="{FF2B5EF4-FFF2-40B4-BE49-F238E27FC236}">
                <a16:creationId xmlns:a16="http://schemas.microsoft.com/office/drawing/2014/main" id="{82F60CDB-7D72-4851-A27D-11A282F24A44}"/>
              </a:ext>
            </a:extLst>
          </p:cNvPr>
          <p:cNvSpPr/>
          <p:nvPr userDrawn="1"/>
        </p:nvSpPr>
        <p:spPr>
          <a:xfrm>
            <a:off x="6107110" y="0"/>
            <a:ext cx="6084890" cy="406400"/>
          </a:xfrm>
          <a:prstGeom prst="rect">
            <a:avLst/>
          </a:prstGeom>
          <a:solidFill>
            <a:schemeClr val="bg1">
              <a:lumMod val="75000"/>
            </a:schemeClr>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687D144-3994-4B2B-A29C-12E1640A641F}"/>
              </a:ext>
            </a:extLst>
          </p:cNvPr>
          <p:cNvSpPr/>
          <p:nvPr userDrawn="1"/>
        </p:nvSpPr>
        <p:spPr>
          <a:xfrm>
            <a:off x="0" y="211666"/>
            <a:ext cx="6096002" cy="6646333"/>
          </a:xfrm>
          <a:prstGeom prst="rect">
            <a:avLst/>
          </a:prstGeom>
          <a:solidFill>
            <a:srgbClr val="185750"/>
          </a:solidFill>
          <a:ln>
            <a:solidFill>
              <a:srgbClr val="1857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ubtitle 2">
            <a:extLst>
              <a:ext uri="{FF2B5EF4-FFF2-40B4-BE49-F238E27FC236}">
                <a16:creationId xmlns:a16="http://schemas.microsoft.com/office/drawing/2014/main" id="{3D3D5D70-0E4E-4E4A-8BA9-1E6AA3F04BB0}"/>
              </a:ext>
            </a:extLst>
          </p:cNvPr>
          <p:cNvSpPr>
            <a:spLocks noGrp="1"/>
          </p:cNvSpPr>
          <p:nvPr>
            <p:ph type="subTitle" idx="1"/>
          </p:nvPr>
        </p:nvSpPr>
        <p:spPr>
          <a:xfrm>
            <a:off x="1" y="0"/>
            <a:ext cx="6096000" cy="6858000"/>
          </a:xfrm>
          <a:prstGeom prst="rect">
            <a:avLst/>
          </a:prstGeom>
        </p:spPr>
        <p:txBody>
          <a:bodyPr anchor="ctr">
            <a:normAutofit/>
          </a:bodyPr>
          <a:lstStyle>
            <a:lvl1pPr marL="0" indent="0" algn="ctr">
              <a:buNone/>
              <a:defRPr sz="2800" b="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0" name="Picture 9">
            <a:extLst>
              <a:ext uri="{FF2B5EF4-FFF2-40B4-BE49-F238E27FC236}">
                <a16:creationId xmlns:a16="http://schemas.microsoft.com/office/drawing/2014/main" id="{7389762C-94F8-42EA-8BA1-B2A360F6EF2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7745" b="17091"/>
          <a:stretch/>
        </p:blipFill>
        <p:spPr>
          <a:xfrm>
            <a:off x="7355753" y="6481224"/>
            <a:ext cx="3576492" cy="388426"/>
          </a:xfrm>
          <a:prstGeom prst="rect">
            <a:avLst/>
          </a:prstGeom>
        </p:spPr>
      </p:pic>
      <p:sp>
        <p:nvSpPr>
          <p:cNvPr id="12" name="Slide Number Placeholder 6">
            <a:extLst>
              <a:ext uri="{FF2B5EF4-FFF2-40B4-BE49-F238E27FC236}">
                <a16:creationId xmlns:a16="http://schemas.microsoft.com/office/drawing/2014/main" id="{216102E7-2B51-472D-A552-F860C69DC35E}"/>
              </a:ext>
            </a:extLst>
          </p:cNvPr>
          <p:cNvSpPr>
            <a:spLocks noGrp="1"/>
          </p:cNvSpPr>
          <p:nvPr>
            <p:ph type="sldNum" sz="quarter" idx="4"/>
          </p:nvPr>
        </p:nvSpPr>
        <p:spPr>
          <a:xfrm>
            <a:off x="11330833" y="6492875"/>
            <a:ext cx="2743200" cy="365125"/>
          </a:xfrm>
          <a:prstGeom prst="rect">
            <a:avLst/>
          </a:prstGeom>
        </p:spPr>
        <p:txBody>
          <a:bodyPr/>
          <a:lstStyle>
            <a:lvl1pPr>
              <a:defRPr>
                <a:solidFill>
                  <a:srgbClr val="185750"/>
                </a:solidFill>
                <a:latin typeface="+mj-lt"/>
              </a:defRPr>
            </a:lvl1pPr>
          </a:lstStyle>
          <a:p>
            <a:fld id="{437E7021-2E11-47B1-B0C5-16B4B8616A41}" type="slidenum">
              <a:rPr lang="en-US" smtClean="0"/>
              <a:pPr/>
              <a:t>‹#›</a:t>
            </a:fld>
            <a:endParaRPr lang="en-US" dirty="0"/>
          </a:p>
        </p:txBody>
      </p:sp>
    </p:spTree>
    <p:extLst>
      <p:ext uri="{BB962C8B-B14F-4D97-AF65-F5344CB8AC3E}">
        <p14:creationId xmlns:p14="http://schemas.microsoft.com/office/powerpoint/2010/main" val="358498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8" name="Content Placeholder 8">
            <a:extLst>
              <a:ext uri="{FF2B5EF4-FFF2-40B4-BE49-F238E27FC236}">
                <a16:creationId xmlns:a16="http://schemas.microsoft.com/office/drawing/2014/main" id="{234B33D2-8BD5-4077-9FBC-000480A47A7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138" y="367493"/>
            <a:ext cx="2001688" cy="745912"/>
          </a:xfrm>
          <a:prstGeom prst="rect">
            <a:avLst/>
          </a:prstGeom>
        </p:spPr>
      </p:pic>
      <p:sp>
        <p:nvSpPr>
          <p:cNvPr id="13" name="Content Placeholder 2">
            <a:extLst>
              <a:ext uri="{FF2B5EF4-FFF2-40B4-BE49-F238E27FC236}">
                <a16:creationId xmlns:a16="http://schemas.microsoft.com/office/drawing/2014/main" id="{9FA660BB-BB44-44BB-9B26-EEBFAACFD561}"/>
              </a:ext>
            </a:extLst>
          </p:cNvPr>
          <p:cNvSpPr>
            <a:spLocks noGrp="1"/>
          </p:cNvSpPr>
          <p:nvPr>
            <p:ph idx="14"/>
          </p:nvPr>
        </p:nvSpPr>
        <p:spPr>
          <a:xfrm>
            <a:off x="419100" y="1505221"/>
            <a:ext cx="5600701" cy="4870187"/>
          </a:xfrm>
          <a:prstGeom prst="rect">
            <a:avLst/>
          </a:prstGeom>
        </p:spPr>
        <p:txBody>
          <a:bodyPr/>
          <a:lstStyle>
            <a:lvl1pPr algn="just">
              <a:defRPr sz="2400">
                <a:solidFill>
                  <a:srgbClr val="0F3743"/>
                </a:solidFill>
                <a:latin typeface="+mj-lt"/>
              </a:defRPr>
            </a:lvl1pPr>
            <a:lvl2pPr algn="just">
              <a:defRPr sz="2000">
                <a:solidFill>
                  <a:srgbClr val="0F3743"/>
                </a:solidFill>
                <a:latin typeface="+mj-lt"/>
              </a:defRPr>
            </a:lvl2pPr>
            <a:lvl3pPr algn="just">
              <a:defRPr sz="1800">
                <a:solidFill>
                  <a:srgbClr val="0F3743"/>
                </a:solidFill>
                <a:latin typeface="+mj-lt"/>
              </a:defRPr>
            </a:lvl3pPr>
            <a:lvl4pPr algn="just">
              <a:defRPr sz="1600">
                <a:solidFill>
                  <a:srgbClr val="0F3743"/>
                </a:solidFill>
                <a:latin typeface="+mj-lt"/>
              </a:defRPr>
            </a:lvl4pPr>
            <a:lvl5pPr algn="just">
              <a:defRPr sz="1600">
                <a:solidFill>
                  <a:srgbClr val="0F3743"/>
                </a:solidFill>
                <a:latin typeface="+mj-lt"/>
              </a:defRPr>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2">
            <a:extLst>
              <a:ext uri="{FF2B5EF4-FFF2-40B4-BE49-F238E27FC236}">
                <a16:creationId xmlns:a16="http://schemas.microsoft.com/office/drawing/2014/main" id="{3C6EE65D-3226-4196-8374-32C7A7AC5204}"/>
              </a:ext>
            </a:extLst>
          </p:cNvPr>
          <p:cNvSpPr>
            <a:spLocks noGrp="1"/>
          </p:cNvSpPr>
          <p:nvPr>
            <p:ph idx="15"/>
          </p:nvPr>
        </p:nvSpPr>
        <p:spPr>
          <a:xfrm>
            <a:off x="6183504" y="1505222"/>
            <a:ext cx="5600701" cy="4870186"/>
          </a:xfrm>
          <a:prstGeom prst="rect">
            <a:avLst/>
          </a:prstGeom>
        </p:spPr>
        <p:txBody>
          <a:bodyPr/>
          <a:lstStyle>
            <a:lvl1pPr algn="just">
              <a:defRPr sz="2400">
                <a:solidFill>
                  <a:srgbClr val="0F3743"/>
                </a:solidFill>
                <a:latin typeface="+mj-lt"/>
              </a:defRPr>
            </a:lvl1pPr>
            <a:lvl2pPr algn="just">
              <a:defRPr sz="2000">
                <a:solidFill>
                  <a:srgbClr val="0F3743"/>
                </a:solidFill>
                <a:latin typeface="+mj-lt"/>
              </a:defRPr>
            </a:lvl2pPr>
            <a:lvl3pPr algn="just">
              <a:defRPr sz="1800">
                <a:solidFill>
                  <a:srgbClr val="0F3743"/>
                </a:solidFill>
                <a:latin typeface="+mj-lt"/>
              </a:defRPr>
            </a:lvl3pPr>
            <a:lvl4pPr algn="just">
              <a:defRPr sz="1600">
                <a:solidFill>
                  <a:srgbClr val="0F3743"/>
                </a:solidFill>
                <a:latin typeface="+mj-lt"/>
              </a:defRPr>
            </a:lvl4pPr>
            <a:lvl5pPr algn="just">
              <a:defRPr sz="1600">
                <a:solidFill>
                  <a:srgbClr val="0F3743"/>
                </a:solidFill>
                <a:latin typeface="+mj-lt"/>
              </a:defRPr>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itle 1">
            <a:extLst>
              <a:ext uri="{FF2B5EF4-FFF2-40B4-BE49-F238E27FC236}">
                <a16:creationId xmlns:a16="http://schemas.microsoft.com/office/drawing/2014/main" id="{612A5FB5-373F-4149-B6D2-ACCF6FDC40B2}"/>
              </a:ext>
            </a:extLst>
          </p:cNvPr>
          <p:cNvSpPr>
            <a:spLocks noGrp="1"/>
          </p:cNvSpPr>
          <p:nvPr>
            <p:ph type="title"/>
          </p:nvPr>
        </p:nvSpPr>
        <p:spPr>
          <a:xfrm>
            <a:off x="2111828" y="482591"/>
            <a:ext cx="9014795" cy="503805"/>
          </a:xfrm>
          <a:prstGeom prst="rect">
            <a:avLst/>
          </a:prstGeom>
        </p:spPr>
        <p:txBody>
          <a:bodyPr anchor="b"/>
          <a:lstStyle>
            <a:lvl1pPr algn="l">
              <a:defRPr sz="2800" b="1">
                <a:solidFill>
                  <a:srgbClr val="0F3743"/>
                </a:solidFill>
              </a:defRPr>
            </a:lvl1pPr>
          </a:lstStyle>
          <a:p>
            <a:r>
              <a:rPr lang="en-US" dirty="0"/>
              <a:t>Click</a:t>
            </a:r>
          </a:p>
        </p:txBody>
      </p:sp>
      <p:sp>
        <p:nvSpPr>
          <p:cNvPr id="10" name="Rectangle 9">
            <a:extLst>
              <a:ext uri="{FF2B5EF4-FFF2-40B4-BE49-F238E27FC236}">
                <a16:creationId xmlns:a16="http://schemas.microsoft.com/office/drawing/2014/main" id="{7E6D7F1F-6AC7-4F83-9BA4-4D633222EE54}"/>
              </a:ext>
            </a:extLst>
          </p:cNvPr>
          <p:cNvSpPr/>
          <p:nvPr userDrawn="1"/>
        </p:nvSpPr>
        <p:spPr>
          <a:xfrm>
            <a:off x="0" y="1166623"/>
            <a:ext cx="4845049" cy="102093"/>
          </a:xfrm>
          <a:prstGeom prst="rect">
            <a:avLst/>
          </a:prstGeom>
          <a:solidFill>
            <a:srgbClr val="185750"/>
          </a:solidFill>
          <a:ln>
            <a:solidFill>
              <a:srgbClr val="1857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2">
            <a:extLst>
              <a:ext uri="{FF2B5EF4-FFF2-40B4-BE49-F238E27FC236}">
                <a16:creationId xmlns:a16="http://schemas.microsoft.com/office/drawing/2014/main" id="{BE6D953A-9F42-48E0-AF06-DAE2CF47763F}"/>
              </a:ext>
            </a:extLst>
          </p:cNvPr>
          <p:cNvSpPr>
            <a:spLocks noGrp="1"/>
          </p:cNvSpPr>
          <p:nvPr>
            <p:ph type="pic" idx="11" hasCustomPrompt="1"/>
          </p:nvPr>
        </p:nvSpPr>
        <p:spPr>
          <a:xfrm>
            <a:off x="11433175" y="264397"/>
            <a:ext cx="695479" cy="849008"/>
          </a:xfrm>
          <a:prstGeom prst="rect">
            <a:avLst/>
          </a:prstGeo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dirty="0"/>
              <a:t>Logo</a:t>
            </a:r>
            <a:endParaRPr lang="en-US" dirty="0"/>
          </a:p>
        </p:txBody>
      </p:sp>
      <p:pic>
        <p:nvPicPr>
          <p:cNvPr id="12" name="Picture 11">
            <a:extLst>
              <a:ext uri="{FF2B5EF4-FFF2-40B4-BE49-F238E27FC236}">
                <a16:creationId xmlns:a16="http://schemas.microsoft.com/office/drawing/2014/main" id="{050972DB-1641-471D-84FD-C4FE9FF292F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7745" b="17091"/>
          <a:stretch/>
        </p:blipFill>
        <p:spPr>
          <a:xfrm>
            <a:off x="4307753" y="6469574"/>
            <a:ext cx="3576492" cy="388426"/>
          </a:xfrm>
          <a:prstGeom prst="rect">
            <a:avLst/>
          </a:prstGeom>
        </p:spPr>
      </p:pic>
      <p:sp>
        <p:nvSpPr>
          <p:cNvPr id="15" name="Slide Number Placeholder 6">
            <a:extLst>
              <a:ext uri="{FF2B5EF4-FFF2-40B4-BE49-F238E27FC236}">
                <a16:creationId xmlns:a16="http://schemas.microsoft.com/office/drawing/2014/main" id="{3CDE9514-9B1A-4FC1-976D-4A8396B9067E}"/>
              </a:ext>
            </a:extLst>
          </p:cNvPr>
          <p:cNvSpPr>
            <a:spLocks noGrp="1"/>
          </p:cNvSpPr>
          <p:nvPr>
            <p:ph type="sldNum" sz="quarter" idx="4"/>
          </p:nvPr>
        </p:nvSpPr>
        <p:spPr>
          <a:xfrm>
            <a:off x="11330833" y="6492875"/>
            <a:ext cx="2743200" cy="365125"/>
          </a:xfrm>
          <a:prstGeom prst="rect">
            <a:avLst/>
          </a:prstGeom>
        </p:spPr>
        <p:txBody>
          <a:bodyPr/>
          <a:lstStyle>
            <a:lvl1pPr>
              <a:defRPr>
                <a:solidFill>
                  <a:srgbClr val="185750"/>
                </a:solidFill>
                <a:latin typeface="+mj-lt"/>
              </a:defRPr>
            </a:lvl1pPr>
          </a:lstStyle>
          <a:p>
            <a:fld id="{437E7021-2E11-47B1-B0C5-16B4B8616A41}" type="slidenum">
              <a:rPr lang="en-US" smtClean="0"/>
              <a:pPr/>
              <a:t>‹#›</a:t>
            </a:fld>
            <a:endParaRPr lang="en-US" dirty="0"/>
          </a:p>
        </p:txBody>
      </p:sp>
    </p:spTree>
    <p:extLst>
      <p:ext uri="{BB962C8B-B14F-4D97-AF65-F5344CB8AC3E}">
        <p14:creationId xmlns:p14="http://schemas.microsoft.com/office/powerpoint/2010/main" val="2144184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8F600D-60ED-420A-B34E-CA6F21577C2B}"/>
              </a:ext>
            </a:extLst>
          </p:cNvPr>
          <p:cNvSpPr>
            <a:spLocks noGrp="1"/>
          </p:cNvSpPr>
          <p:nvPr>
            <p:ph type="body" idx="1"/>
          </p:nvPr>
        </p:nvSpPr>
        <p:spPr>
          <a:xfrm>
            <a:off x="396820" y="1505220"/>
            <a:ext cx="5608747" cy="717536"/>
          </a:xfrm>
          <a:prstGeom prst="rect">
            <a:avLst/>
          </a:prstGeom>
        </p:spPr>
        <p:txBody>
          <a:bodyPr anchor="b"/>
          <a:lstStyle>
            <a:lvl1pPr marL="0" indent="0">
              <a:buNone/>
              <a:defRPr sz="2800" b="1">
                <a:solidFill>
                  <a:srgbClr val="0F3743"/>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pic>
        <p:nvPicPr>
          <p:cNvPr id="10" name="Content Placeholder 8">
            <a:extLst>
              <a:ext uri="{FF2B5EF4-FFF2-40B4-BE49-F238E27FC236}">
                <a16:creationId xmlns:a16="http://schemas.microsoft.com/office/drawing/2014/main" id="{0C22E81F-A241-4845-8AD9-8F5F86E46E0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138" y="367493"/>
            <a:ext cx="2001688" cy="745912"/>
          </a:xfrm>
          <a:prstGeom prst="rect">
            <a:avLst/>
          </a:prstGeom>
        </p:spPr>
      </p:pic>
      <p:sp>
        <p:nvSpPr>
          <p:cNvPr id="15" name="Content Placeholder 2">
            <a:extLst>
              <a:ext uri="{FF2B5EF4-FFF2-40B4-BE49-F238E27FC236}">
                <a16:creationId xmlns:a16="http://schemas.microsoft.com/office/drawing/2014/main" id="{DF042B20-6345-4EAF-AE7E-126AAF870A8E}"/>
              </a:ext>
            </a:extLst>
          </p:cNvPr>
          <p:cNvSpPr>
            <a:spLocks noGrp="1"/>
          </p:cNvSpPr>
          <p:nvPr>
            <p:ph idx="14"/>
          </p:nvPr>
        </p:nvSpPr>
        <p:spPr>
          <a:xfrm>
            <a:off x="409575" y="2222756"/>
            <a:ext cx="5600755" cy="4152652"/>
          </a:xfrm>
          <a:prstGeom prst="rect">
            <a:avLst/>
          </a:prstGeom>
        </p:spPr>
        <p:txBody>
          <a:bodyPr/>
          <a:lstStyle>
            <a:lvl1pPr algn="just">
              <a:defRPr sz="2400">
                <a:solidFill>
                  <a:srgbClr val="0F3743"/>
                </a:solidFill>
                <a:latin typeface="+mj-lt"/>
              </a:defRPr>
            </a:lvl1pPr>
            <a:lvl2pPr algn="just">
              <a:defRPr sz="2000">
                <a:solidFill>
                  <a:srgbClr val="0F3743"/>
                </a:solidFill>
                <a:latin typeface="+mj-lt"/>
              </a:defRPr>
            </a:lvl2pPr>
            <a:lvl3pPr algn="just">
              <a:defRPr sz="1800">
                <a:solidFill>
                  <a:srgbClr val="0F3743"/>
                </a:solidFill>
                <a:latin typeface="+mj-lt"/>
              </a:defRPr>
            </a:lvl3pPr>
            <a:lvl4pPr algn="just">
              <a:defRPr sz="1600">
                <a:solidFill>
                  <a:srgbClr val="0F3743"/>
                </a:solidFill>
                <a:latin typeface="+mj-lt"/>
              </a:defRPr>
            </a:lvl4pPr>
            <a:lvl5pPr algn="just">
              <a:defRPr sz="1600">
                <a:solidFill>
                  <a:srgbClr val="0F3743"/>
                </a:solidFill>
                <a:latin typeface="+mj-lt"/>
              </a:defRPr>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2">
            <a:extLst>
              <a:ext uri="{FF2B5EF4-FFF2-40B4-BE49-F238E27FC236}">
                <a16:creationId xmlns:a16="http://schemas.microsoft.com/office/drawing/2014/main" id="{D27D4B62-5BE2-48B4-B0B6-360CB673DE9C}"/>
              </a:ext>
            </a:extLst>
          </p:cNvPr>
          <p:cNvSpPr>
            <a:spLocks noGrp="1"/>
          </p:cNvSpPr>
          <p:nvPr>
            <p:ph type="body" idx="15"/>
          </p:nvPr>
        </p:nvSpPr>
        <p:spPr>
          <a:xfrm>
            <a:off x="6181671" y="1505220"/>
            <a:ext cx="5593007" cy="717537"/>
          </a:xfrm>
          <a:prstGeom prst="rect">
            <a:avLst/>
          </a:prstGeom>
        </p:spPr>
        <p:txBody>
          <a:bodyPr anchor="b"/>
          <a:lstStyle>
            <a:lvl1pPr marL="0" indent="0">
              <a:buNone/>
              <a:defRPr sz="2800" b="1">
                <a:solidFill>
                  <a:srgbClr val="0F3743"/>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7" name="Content Placeholder 2">
            <a:extLst>
              <a:ext uri="{FF2B5EF4-FFF2-40B4-BE49-F238E27FC236}">
                <a16:creationId xmlns:a16="http://schemas.microsoft.com/office/drawing/2014/main" id="{25335C1A-FE30-4324-8B1A-07519434DDCB}"/>
              </a:ext>
            </a:extLst>
          </p:cNvPr>
          <p:cNvSpPr>
            <a:spLocks noGrp="1"/>
          </p:cNvSpPr>
          <p:nvPr>
            <p:ph idx="16"/>
          </p:nvPr>
        </p:nvSpPr>
        <p:spPr>
          <a:xfrm>
            <a:off x="6181671" y="2222755"/>
            <a:ext cx="5600754" cy="4152653"/>
          </a:xfrm>
          <a:prstGeom prst="rect">
            <a:avLst/>
          </a:prstGeom>
        </p:spPr>
        <p:txBody>
          <a:bodyPr/>
          <a:lstStyle>
            <a:lvl1pPr algn="just">
              <a:defRPr sz="2400">
                <a:solidFill>
                  <a:srgbClr val="0F3743"/>
                </a:solidFill>
                <a:latin typeface="+mj-lt"/>
              </a:defRPr>
            </a:lvl1pPr>
            <a:lvl2pPr algn="just">
              <a:defRPr sz="2000">
                <a:solidFill>
                  <a:srgbClr val="0F3743"/>
                </a:solidFill>
                <a:latin typeface="+mj-lt"/>
              </a:defRPr>
            </a:lvl2pPr>
            <a:lvl3pPr algn="just">
              <a:defRPr sz="1800">
                <a:solidFill>
                  <a:srgbClr val="0F3743"/>
                </a:solidFill>
                <a:latin typeface="+mj-lt"/>
              </a:defRPr>
            </a:lvl3pPr>
            <a:lvl4pPr algn="just">
              <a:defRPr sz="1600">
                <a:solidFill>
                  <a:srgbClr val="0F3743"/>
                </a:solidFill>
                <a:latin typeface="+mj-lt"/>
              </a:defRPr>
            </a:lvl4pPr>
            <a:lvl5pPr algn="just">
              <a:defRPr sz="1600">
                <a:solidFill>
                  <a:srgbClr val="0F3743"/>
                </a:solidFill>
                <a:latin typeface="+mj-lt"/>
              </a:defRPr>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Title 1">
            <a:extLst>
              <a:ext uri="{FF2B5EF4-FFF2-40B4-BE49-F238E27FC236}">
                <a16:creationId xmlns:a16="http://schemas.microsoft.com/office/drawing/2014/main" id="{C968A96B-DFA1-48EE-9AF2-FEB7E98633F6}"/>
              </a:ext>
            </a:extLst>
          </p:cNvPr>
          <p:cNvSpPr>
            <a:spLocks noGrp="1"/>
          </p:cNvSpPr>
          <p:nvPr>
            <p:ph type="title"/>
          </p:nvPr>
        </p:nvSpPr>
        <p:spPr>
          <a:xfrm>
            <a:off x="2111828" y="482591"/>
            <a:ext cx="9014795" cy="503805"/>
          </a:xfrm>
          <a:prstGeom prst="rect">
            <a:avLst/>
          </a:prstGeom>
        </p:spPr>
        <p:txBody>
          <a:bodyPr anchor="b"/>
          <a:lstStyle>
            <a:lvl1pPr algn="l">
              <a:defRPr sz="2800" b="1">
                <a:solidFill>
                  <a:srgbClr val="0F3743"/>
                </a:solidFill>
              </a:defRPr>
            </a:lvl1pPr>
          </a:lstStyle>
          <a:p>
            <a:r>
              <a:rPr lang="en-US" dirty="0"/>
              <a:t>Click</a:t>
            </a:r>
          </a:p>
        </p:txBody>
      </p:sp>
      <p:sp>
        <p:nvSpPr>
          <p:cNvPr id="11" name="Picture Placeholder 2">
            <a:extLst>
              <a:ext uri="{FF2B5EF4-FFF2-40B4-BE49-F238E27FC236}">
                <a16:creationId xmlns:a16="http://schemas.microsoft.com/office/drawing/2014/main" id="{4ED0427E-A9DD-438E-9887-0281E03F6488}"/>
              </a:ext>
            </a:extLst>
          </p:cNvPr>
          <p:cNvSpPr>
            <a:spLocks noGrp="1"/>
          </p:cNvSpPr>
          <p:nvPr>
            <p:ph type="pic" idx="11" hasCustomPrompt="1"/>
          </p:nvPr>
        </p:nvSpPr>
        <p:spPr>
          <a:xfrm>
            <a:off x="11433175" y="264397"/>
            <a:ext cx="695479" cy="849008"/>
          </a:xfrm>
          <a:prstGeom prst="rect">
            <a:avLst/>
          </a:prstGeo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dirty="0"/>
              <a:t>Logo</a:t>
            </a:r>
            <a:endParaRPr lang="en-US" dirty="0"/>
          </a:p>
        </p:txBody>
      </p:sp>
      <p:sp>
        <p:nvSpPr>
          <p:cNvPr id="12" name="Rectangle 11">
            <a:extLst>
              <a:ext uri="{FF2B5EF4-FFF2-40B4-BE49-F238E27FC236}">
                <a16:creationId xmlns:a16="http://schemas.microsoft.com/office/drawing/2014/main" id="{3D478CA4-DE32-4897-8AD4-07E7F363E65A}"/>
              </a:ext>
            </a:extLst>
          </p:cNvPr>
          <p:cNvSpPr/>
          <p:nvPr userDrawn="1"/>
        </p:nvSpPr>
        <p:spPr>
          <a:xfrm>
            <a:off x="0" y="1166623"/>
            <a:ext cx="4845049" cy="102093"/>
          </a:xfrm>
          <a:prstGeom prst="rect">
            <a:avLst/>
          </a:prstGeom>
          <a:solidFill>
            <a:srgbClr val="185750"/>
          </a:solidFill>
          <a:ln>
            <a:solidFill>
              <a:srgbClr val="1857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48571F39-A299-4865-91C8-F634AE0D84D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7745" b="17091"/>
          <a:stretch/>
        </p:blipFill>
        <p:spPr>
          <a:xfrm>
            <a:off x="4307753" y="6469574"/>
            <a:ext cx="3576492" cy="388426"/>
          </a:xfrm>
          <a:prstGeom prst="rect">
            <a:avLst/>
          </a:prstGeom>
        </p:spPr>
      </p:pic>
      <p:sp>
        <p:nvSpPr>
          <p:cNvPr id="18" name="Slide Number Placeholder 6">
            <a:extLst>
              <a:ext uri="{FF2B5EF4-FFF2-40B4-BE49-F238E27FC236}">
                <a16:creationId xmlns:a16="http://schemas.microsoft.com/office/drawing/2014/main" id="{E7B13375-0FF5-4837-9DCE-92312376CA0C}"/>
              </a:ext>
            </a:extLst>
          </p:cNvPr>
          <p:cNvSpPr>
            <a:spLocks noGrp="1"/>
          </p:cNvSpPr>
          <p:nvPr>
            <p:ph type="sldNum" sz="quarter" idx="4"/>
          </p:nvPr>
        </p:nvSpPr>
        <p:spPr>
          <a:xfrm>
            <a:off x="11330833" y="6492875"/>
            <a:ext cx="2743200" cy="365125"/>
          </a:xfrm>
          <a:prstGeom prst="rect">
            <a:avLst/>
          </a:prstGeom>
        </p:spPr>
        <p:txBody>
          <a:bodyPr/>
          <a:lstStyle>
            <a:lvl1pPr>
              <a:defRPr>
                <a:solidFill>
                  <a:srgbClr val="185750"/>
                </a:solidFill>
                <a:latin typeface="+mj-lt"/>
              </a:defRPr>
            </a:lvl1pPr>
          </a:lstStyle>
          <a:p>
            <a:fld id="{437E7021-2E11-47B1-B0C5-16B4B8616A41}" type="slidenum">
              <a:rPr lang="en-US" smtClean="0"/>
              <a:pPr/>
              <a:t>‹#›</a:t>
            </a:fld>
            <a:endParaRPr lang="en-US" dirty="0"/>
          </a:p>
        </p:txBody>
      </p:sp>
    </p:spTree>
    <p:extLst>
      <p:ext uri="{BB962C8B-B14F-4D97-AF65-F5344CB8AC3E}">
        <p14:creationId xmlns:p14="http://schemas.microsoft.com/office/powerpoint/2010/main" val="407546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Content Placeholder 8">
            <a:extLst>
              <a:ext uri="{FF2B5EF4-FFF2-40B4-BE49-F238E27FC236}">
                <a16:creationId xmlns:a16="http://schemas.microsoft.com/office/drawing/2014/main" id="{36CD02EE-BEFF-40BF-A410-3E90D3EE0A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138" y="367493"/>
            <a:ext cx="2001688" cy="745912"/>
          </a:xfrm>
          <a:prstGeom prst="rect">
            <a:avLst/>
          </a:prstGeom>
        </p:spPr>
      </p:pic>
      <p:sp>
        <p:nvSpPr>
          <p:cNvPr id="11" name="Title 1">
            <a:extLst>
              <a:ext uri="{FF2B5EF4-FFF2-40B4-BE49-F238E27FC236}">
                <a16:creationId xmlns:a16="http://schemas.microsoft.com/office/drawing/2014/main" id="{0CB17523-1F5B-4E9A-BE90-EA7D5FB2A5EB}"/>
              </a:ext>
            </a:extLst>
          </p:cNvPr>
          <p:cNvSpPr>
            <a:spLocks noGrp="1"/>
          </p:cNvSpPr>
          <p:nvPr>
            <p:ph type="title"/>
          </p:nvPr>
        </p:nvSpPr>
        <p:spPr>
          <a:xfrm>
            <a:off x="2111828" y="482591"/>
            <a:ext cx="9014795" cy="503805"/>
          </a:xfrm>
          <a:prstGeom prst="rect">
            <a:avLst/>
          </a:prstGeom>
        </p:spPr>
        <p:txBody>
          <a:bodyPr anchor="b"/>
          <a:lstStyle>
            <a:lvl1pPr algn="l">
              <a:defRPr sz="2800" b="1">
                <a:solidFill>
                  <a:srgbClr val="0F3743"/>
                </a:solidFill>
              </a:defRPr>
            </a:lvl1pPr>
          </a:lstStyle>
          <a:p>
            <a:r>
              <a:rPr lang="en-US" dirty="0"/>
              <a:t>Click</a:t>
            </a:r>
          </a:p>
        </p:txBody>
      </p:sp>
      <p:sp>
        <p:nvSpPr>
          <p:cNvPr id="8" name="Picture Placeholder 2">
            <a:extLst>
              <a:ext uri="{FF2B5EF4-FFF2-40B4-BE49-F238E27FC236}">
                <a16:creationId xmlns:a16="http://schemas.microsoft.com/office/drawing/2014/main" id="{828FAFB0-DB59-402D-BBF2-F05290EB3746}"/>
              </a:ext>
            </a:extLst>
          </p:cNvPr>
          <p:cNvSpPr>
            <a:spLocks noGrp="1"/>
          </p:cNvSpPr>
          <p:nvPr>
            <p:ph type="pic" idx="11" hasCustomPrompt="1"/>
          </p:nvPr>
        </p:nvSpPr>
        <p:spPr>
          <a:xfrm>
            <a:off x="11433175" y="264397"/>
            <a:ext cx="695479" cy="849008"/>
          </a:xfrm>
          <a:prstGeom prst="rect">
            <a:avLst/>
          </a:prstGeo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dirty="0"/>
              <a:t>Logo</a:t>
            </a:r>
            <a:endParaRPr lang="en-US" dirty="0"/>
          </a:p>
        </p:txBody>
      </p:sp>
      <p:sp>
        <p:nvSpPr>
          <p:cNvPr id="10" name="Rectangle 9">
            <a:extLst>
              <a:ext uri="{FF2B5EF4-FFF2-40B4-BE49-F238E27FC236}">
                <a16:creationId xmlns:a16="http://schemas.microsoft.com/office/drawing/2014/main" id="{563353BA-A2EF-4EAC-8B50-6819DE08EE74}"/>
              </a:ext>
            </a:extLst>
          </p:cNvPr>
          <p:cNvSpPr/>
          <p:nvPr userDrawn="1"/>
        </p:nvSpPr>
        <p:spPr>
          <a:xfrm>
            <a:off x="0" y="1166623"/>
            <a:ext cx="4845049" cy="102093"/>
          </a:xfrm>
          <a:prstGeom prst="rect">
            <a:avLst/>
          </a:prstGeom>
          <a:solidFill>
            <a:srgbClr val="185750"/>
          </a:solidFill>
          <a:ln>
            <a:solidFill>
              <a:srgbClr val="1857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D54731E2-1857-4B2E-87C2-10D895D7E70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7745" b="17091"/>
          <a:stretch/>
        </p:blipFill>
        <p:spPr>
          <a:xfrm>
            <a:off x="4307753" y="6469574"/>
            <a:ext cx="3576492" cy="388426"/>
          </a:xfrm>
          <a:prstGeom prst="rect">
            <a:avLst/>
          </a:prstGeom>
        </p:spPr>
      </p:pic>
      <p:sp>
        <p:nvSpPr>
          <p:cNvPr id="14" name="Slide Number Placeholder 6">
            <a:extLst>
              <a:ext uri="{FF2B5EF4-FFF2-40B4-BE49-F238E27FC236}">
                <a16:creationId xmlns:a16="http://schemas.microsoft.com/office/drawing/2014/main" id="{B1D3815F-549B-4F35-B26B-804A51FA5689}"/>
              </a:ext>
            </a:extLst>
          </p:cNvPr>
          <p:cNvSpPr>
            <a:spLocks noGrp="1"/>
          </p:cNvSpPr>
          <p:nvPr>
            <p:ph type="sldNum" sz="quarter" idx="4"/>
          </p:nvPr>
        </p:nvSpPr>
        <p:spPr>
          <a:xfrm>
            <a:off x="11330833" y="6492875"/>
            <a:ext cx="2743200" cy="365125"/>
          </a:xfrm>
          <a:prstGeom prst="rect">
            <a:avLst/>
          </a:prstGeom>
        </p:spPr>
        <p:txBody>
          <a:bodyPr/>
          <a:lstStyle>
            <a:lvl1pPr>
              <a:defRPr>
                <a:solidFill>
                  <a:srgbClr val="185750"/>
                </a:solidFill>
                <a:latin typeface="+mj-lt"/>
              </a:defRPr>
            </a:lvl1pPr>
          </a:lstStyle>
          <a:p>
            <a:fld id="{437E7021-2E11-47B1-B0C5-16B4B8616A41}" type="slidenum">
              <a:rPr lang="en-US" smtClean="0"/>
              <a:pPr/>
              <a:t>‹#›</a:t>
            </a:fld>
            <a:endParaRPr lang="en-US" dirty="0"/>
          </a:p>
        </p:txBody>
      </p:sp>
    </p:spTree>
    <p:extLst>
      <p:ext uri="{BB962C8B-B14F-4D97-AF65-F5344CB8AC3E}">
        <p14:creationId xmlns:p14="http://schemas.microsoft.com/office/powerpoint/2010/main" val="3294313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8" name="Content Placeholder 8">
            <a:extLst>
              <a:ext uri="{FF2B5EF4-FFF2-40B4-BE49-F238E27FC236}">
                <a16:creationId xmlns:a16="http://schemas.microsoft.com/office/drawing/2014/main" id="{879E40C9-7AE5-4064-A585-146CA7F84B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138" y="367493"/>
            <a:ext cx="2001688" cy="745912"/>
          </a:xfrm>
          <a:prstGeom prst="rect">
            <a:avLst/>
          </a:prstGeom>
        </p:spPr>
      </p:pic>
      <p:sp>
        <p:nvSpPr>
          <p:cNvPr id="12" name="Content Placeholder 2">
            <a:extLst>
              <a:ext uri="{FF2B5EF4-FFF2-40B4-BE49-F238E27FC236}">
                <a16:creationId xmlns:a16="http://schemas.microsoft.com/office/drawing/2014/main" id="{265CDFB6-ABA5-4EC1-BB9E-A4C12B8C8512}"/>
              </a:ext>
            </a:extLst>
          </p:cNvPr>
          <p:cNvSpPr>
            <a:spLocks noGrp="1"/>
          </p:cNvSpPr>
          <p:nvPr>
            <p:ph idx="1"/>
          </p:nvPr>
        </p:nvSpPr>
        <p:spPr>
          <a:xfrm>
            <a:off x="407796" y="1497819"/>
            <a:ext cx="11376408" cy="4877590"/>
          </a:xfrm>
          <a:prstGeom prst="rect">
            <a:avLst/>
          </a:prstGeom>
        </p:spPr>
        <p:txBody>
          <a:bodyPr/>
          <a:lstStyle>
            <a:lvl1pPr algn="just">
              <a:defRPr sz="2400">
                <a:solidFill>
                  <a:srgbClr val="0F3743"/>
                </a:solidFill>
                <a:latin typeface="+mj-lt"/>
              </a:defRPr>
            </a:lvl1pPr>
            <a:lvl2pPr algn="just">
              <a:defRPr sz="2000">
                <a:solidFill>
                  <a:srgbClr val="0F3743"/>
                </a:solidFill>
                <a:latin typeface="+mj-lt"/>
              </a:defRPr>
            </a:lvl2pPr>
            <a:lvl3pPr algn="just">
              <a:defRPr sz="1800">
                <a:solidFill>
                  <a:srgbClr val="0F3743"/>
                </a:solidFill>
                <a:latin typeface="+mj-lt"/>
              </a:defRPr>
            </a:lvl3pPr>
            <a:lvl4pPr algn="just">
              <a:defRPr sz="1600">
                <a:solidFill>
                  <a:srgbClr val="0F3743"/>
                </a:solidFill>
                <a:latin typeface="+mj-lt"/>
              </a:defRPr>
            </a:lvl4pPr>
            <a:lvl5pPr algn="just">
              <a:defRPr sz="1600">
                <a:solidFill>
                  <a:srgbClr val="0F3743"/>
                </a:solidFill>
                <a:latin typeface="+mj-lt"/>
              </a:defRPr>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itle 1">
            <a:extLst>
              <a:ext uri="{FF2B5EF4-FFF2-40B4-BE49-F238E27FC236}">
                <a16:creationId xmlns:a16="http://schemas.microsoft.com/office/drawing/2014/main" id="{4A885599-1F3D-47E2-9FBD-D58D6C00C22A}"/>
              </a:ext>
            </a:extLst>
          </p:cNvPr>
          <p:cNvSpPr>
            <a:spLocks noGrp="1"/>
          </p:cNvSpPr>
          <p:nvPr>
            <p:ph type="title"/>
          </p:nvPr>
        </p:nvSpPr>
        <p:spPr>
          <a:xfrm>
            <a:off x="2111828" y="482591"/>
            <a:ext cx="9014795" cy="503805"/>
          </a:xfrm>
          <a:prstGeom prst="rect">
            <a:avLst/>
          </a:prstGeom>
        </p:spPr>
        <p:txBody>
          <a:bodyPr anchor="b"/>
          <a:lstStyle>
            <a:lvl1pPr algn="l">
              <a:defRPr sz="2800" b="1">
                <a:solidFill>
                  <a:srgbClr val="0F3743"/>
                </a:solidFill>
              </a:defRPr>
            </a:lvl1pPr>
          </a:lstStyle>
          <a:p>
            <a:r>
              <a:rPr lang="en-US" dirty="0"/>
              <a:t>Click</a:t>
            </a:r>
          </a:p>
        </p:txBody>
      </p:sp>
      <p:sp>
        <p:nvSpPr>
          <p:cNvPr id="7" name="Picture Placeholder 2">
            <a:extLst>
              <a:ext uri="{FF2B5EF4-FFF2-40B4-BE49-F238E27FC236}">
                <a16:creationId xmlns:a16="http://schemas.microsoft.com/office/drawing/2014/main" id="{EE57464D-9347-470C-84D6-794067EB03FA}"/>
              </a:ext>
            </a:extLst>
          </p:cNvPr>
          <p:cNvSpPr>
            <a:spLocks noGrp="1"/>
          </p:cNvSpPr>
          <p:nvPr>
            <p:ph type="pic" idx="11" hasCustomPrompt="1"/>
          </p:nvPr>
        </p:nvSpPr>
        <p:spPr>
          <a:xfrm>
            <a:off x="11433175" y="264397"/>
            <a:ext cx="695479" cy="849008"/>
          </a:xfrm>
          <a:prstGeom prst="rect">
            <a:avLst/>
          </a:prstGeo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dirty="0"/>
              <a:t>Logo</a:t>
            </a:r>
            <a:endParaRPr lang="en-US" dirty="0"/>
          </a:p>
        </p:txBody>
      </p:sp>
      <p:sp>
        <p:nvSpPr>
          <p:cNvPr id="9" name="Rectangle 8">
            <a:extLst>
              <a:ext uri="{FF2B5EF4-FFF2-40B4-BE49-F238E27FC236}">
                <a16:creationId xmlns:a16="http://schemas.microsoft.com/office/drawing/2014/main" id="{684C8F2D-D348-4FAC-ADF2-5D3DAF6550A2}"/>
              </a:ext>
            </a:extLst>
          </p:cNvPr>
          <p:cNvSpPr/>
          <p:nvPr userDrawn="1"/>
        </p:nvSpPr>
        <p:spPr>
          <a:xfrm>
            <a:off x="0" y="1166623"/>
            <a:ext cx="4845049" cy="102093"/>
          </a:xfrm>
          <a:prstGeom prst="rect">
            <a:avLst/>
          </a:prstGeom>
          <a:solidFill>
            <a:srgbClr val="185750"/>
          </a:solidFill>
          <a:ln>
            <a:solidFill>
              <a:srgbClr val="1857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4865CE8B-8003-47E2-8D40-1DBEE4BAEA8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7745" b="17091"/>
          <a:stretch/>
        </p:blipFill>
        <p:spPr>
          <a:xfrm>
            <a:off x="4307753" y="6469574"/>
            <a:ext cx="3576492" cy="388426"/>
          </a:xfrm>
          <a:prstGeom prst="rect">
            <a:avLst/>
          </a:prstGeom>
        </p:spPr>
      </p:pic>
      <p:sp>
        <p:nvSpPr>
          <p:cNvPr id="13" name="Slide Number Placeholder 6">
            <a:extLst>
              <a:ext uri="{FF2B5EF4-FFF2-40B4-BE49-F238E27FC236}">
                <a16:creationId xmlns:a16="http://schemas.microsoft.com/office/drawing/2014/main" id="{2DA16224-E9AA-48A2-8F68-F7DB78B45F03}"/>
              </a:ext>
            </a:extLst>
          </p:cNvPr>
          <p:cNvSpPr>
            <a:spLocks noGrp="1"/>
          </p:cNvSpPr>
          <p:nvPr>
            <p:ph type="sldNum" sz="quarter" idx="4"/>
          </p:nvPr>
        </p:nvSpPr>
        <p:spPr>
          <a:xfrm>
            <a:off x="11330833" y="6492875"/>
            <a:ext cx="2743200" cy="365125"/>
          </a:xfrm>
          <a:prstGeom prst="rect">
            <a:avLst/>
          </a:prstGeom>
        </p:spPr>
        <p:txBody>
          <a:bodyPr/>
          <a:lstStyle>
            <a:lvl1pPr>
              <a:defRPr>
                <a:solidFill>
                  <a:srgbClr val="185750"/>
                </a:solidFill>
                <a:latin typeface="+mj-lt"/>
              </a:defRPr>
            </a:lvl1pPr>
          </a:lstStyle>
          <a:p>
            <a:fld id="{437E7021-2E11-47B1-B0C5-16B4B8616A41}" type="slidenum">
              <a:rPr lang="en-US" smtClean="0"/>
              <a:pPr/>
              <a:t>‹#›</a:t>
            </a:fld>
            <a:endParaRPr lang="en-US" dirty="0"/>
          </a:p>
        </p:txBody>
      </p:sp>
    </p:spTree>
    <p:extLst>
      <p:ext uri="{BB962C8B-B14F-4D97-AF65-F5344CB8AC3E}">
        <p14:creationId xmlns:p14="http://schemas.microsoft.com/office/powerpoint/2010/main" val="9113171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FE5E7-CBD2-4220-AB83-C6D6EACD0416}"/>
              </a:ext>
            </a:extLst>
          </p:cNvPr>
          <p:cNvSpPr>
            <a:spLocks noGrp="1"/>
          </p:cNvSpPr>
          <p:nvPr>
            <p:ph type="title"/>
          </p:nvPr>
        </p:nvSpPr>
        <p:spPr>
          <a:xfrm>
            <a:off x="409576" y="1505219"/>
            <a:ext cx="4362450" cy="914131"/>
          </a:xfrm>
          <a:prstGeom prst="rect">
            <a:avLst/>
          </a:prstGeom>
        </p:spPr>
        <p:txBody>
          <a:bodyPr anchor="b"/>
          <a:lstStyle>
            <a:lvl1pPr>
              <a:defRPr sz="2800">
                <a:solidFill>
                  <a:srgbClr val="0F3743"/>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A3F846AD-6BA7-4625-B5A2-C4BD715107A8}"/>
              </a:ext>
            </a:extLst>
          </p:cNvPr>
          <p:cNvSpPr>
            <a:spLocks noGrp="1"/>
          </p:cNvSpPr>
          <p:nvPr>
            <p:ph idx="1"/>
          </p:nvPr>
        </p:nvSpPr>
        <p:spPr>
          <a:xfrm>
            <a:off x="5183187" y="1505219"/>
            <a:ext cx="6599233" cy="4870189"/>
          </a:xfrm>
          <a:prstGeom prst="rect">
            <a:avLst/>
          </a:prstGeom>
        </p:spPr>
        <p:txBody>
          <a:bodyPr/>
          <a:lstStyle>
            <a:lvl1pPr algn="just">
              <a:defRPr sz="2400">
                <a:solidFill>
                  <a:srgbClr val="0F3743"/>
                </a:solidFill>
                <a:latin typeface="+mj-lt"/>
              </a:defRPr>
            </a:lvl1pPr>
            <a:lvl2pPr algn="just">
              <a:defRPr sz="2000">
                <a:solidFill>
                  <a:srgbClr val="0F3743"/>
                </a:solidFill>
                <a:latin typeface="+mj-lt"/>
              </a:defRPr>
            </a:lvl2pPr>
            <a:lvl3pPr algn="just">
              <a:defRPr sz="1800">
                <a:solidFill>
                  <a:srgbClr val="0F3743"/>
                </a:solidFill>
                <a:latin typeface="+mj-lt"/>
              </a:defRPr>
            </a:lvl3pPr>
            <a:lvl4pPr algn="just">
              <a:defRPr sz="1600">
                <a:solidFill>
                  <a:srgbClr val="0F3743"/>
                </a:solidFill>
                <a:latin typeface="+mj-lt"/>
              </a:defRPr>
            </a:lvl4pPr>
            <a:lvl5pPr algn="just">
              <a:defRPr sz="1600">
                <a:solidFill>
                  <a:srgbClr val="0F3743"/>
                </a:solidFill>
                <a:latin typeface="+mj-lt"/>
              </a:defRPr>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24D0FCA1-B4B3-4E37-98F9-A59012EC411C}"/>
              </a:ext>
            </a:extLst>
          </p:cNvPr>
          <p:cNvSpPr>
            <a:spLocks noGrp="1"/>
          </p:cNvSpPr>
          <p:nvPr>
            <p:ph type="body" sz="half" idx="2"/>
          </p:nvPr>
        </p:nvSpPr>
        <p:spPr>
          <a:xfrm>
            <a:off x="409576" y="2419349"/>
            <a:ext cx="4362450" cy="3956059"/>
          </a:xfrm>
          <a:prstGeom prst="rect">
            <a:avLst/>
          </a:prstGeom>
        </p:spPr>
        <p:txBody>
          <a:bodyPr/>
          <a:lstStyle>
            <a:lvl1pPr marL="0" indent="0" algn="just">
              <a:buNone/>
              <a:defRPr sz="2400">
                <a:solidFill>
                  <a:srgbClr val="0F3743"/>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pic>
        <p:nvPicPr>
          <p:cNvPr id="13" name="Content Placeholder 8">
            <a:extLst>
              <a:ext uri="{FF2B5EF4-FFF2-40B4-BE49-F238E27FC236}">
                <a16:creationId xmlns:a16="http://schemas.microsoft.com/office/drawing/2014/main" id="{B3693567-A2F6-490F-A797-1EF7304943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138" y="367493"/>
            <a:ext cx="2001688" cy="745912"/>
          </a:xfrm>
          <a:prstGeom prst="rect">
            <a:avLst/>
          </a:prstGeom>
        </p:spPr>
      </p:pic>
      <p:sp>
        <p:nvSpPr>
          <p:cNvPr id="9" name="Picture Placeholder 2">
            <a:extLst>
              <a:ext uri="{FF2B5EF4-FFF2-40B4-BE49-F238E27FC236}">
                <a16:creationId xmlns:a16="http://schemas.microsoft.com/office/drawing/2014/main" id="{A8433359-4433-43B3-A5E7-3CD44EB9FC4D}"/>
              </a:ext>
            </a:extLst>
          </p:cNvPr>
          <p:cNvSpPr>
            <a:spLocks noGrp="1"/>
          </p:cNvSpPr>
          <p:nvPr>
            <p:ph type="pic" idx="11" hasCustomPrompt="1"/>
          </p:nvPr>
        </p:nvSpPr>
        <p:spPr>
          <a:xfrm>
            <a:off x="11433175" y="264397"/>
            <a:ext cx="695479" cy="849008"/>
          </a:xfrm>
          <a:prstGeom prst="rect">
            <a:avLst/>
          </a:prstGeo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dirty="0"/>
              <a:t>Logo</a:t>
            </a:r>
            <a:endParaRPr lang="en-US" dirty="0"/>
          </a:p>
        </p:txBody>
      </p:sp>
      <p:sp>
        <p:nvSpPr>
          <p:cNvPr id="23" name="Text Placeholder 16">
            <a:extLst>
              <a:ext uri="{FF2B5EF4-FFF2-40B4-BE49-F238E27FC236}">
                <a16:creationId xmlns:a16="http://schemas.microsoft.com/office/drawing/2014/main" id="{D2B18EBF-7315-45A2-B523-C022CA664F43}"/>
              </a:ext>
            </a:extLst>
          </p:cNvPr>
          <p:cNvSpPr>
            <a:spLocks noGrp="1"/>
          </p:cNvSpPr>
          <p:nvPr>
            <p:ph type="body" sz="quarter" idx="12"/>
          </p:nvPr>
        </p:nvSpPr>
        <p:spPr>
          <a:xfrm>
            <a:off x="2111828" y="506066"/>
            <a:ext cx="9015413" cy="503238"/>
          </a:xfrm>
          <a:prstGeom prst="rect">
            <a:avLst/>
          </a:prstGeom>
        </p:spPr>
        <p:txBody>
          <a:bodyPr/>
          <a:lstStyle>
            <a:lvl1pPr marL="0" indent="0">
              <a:buNone/>
              <a:defRPr b="1">
                <a:solidFill>
                  <a:srgbClr val="0F3743"/>
                </a:solidFill>
                <a:latin typeface="+mj-lt"/>
              </a:defRPr>
            </a:lvl1pPr>
          </a:lstStyle>
          <a:p>
            <a:pPr lvl="0"/>
            <a:r>
              <a:rPr lang="en-US" dirty="0"/>
              <a:t>Click</a:t>
            </a:r>
          </a:p>
        </p:txBody>
      </p:sp>
      <p:sp>
        <p:nvSpPr>
          <p:cNvPr id="14" name="Rectangle 13">
            <a:extLst>
              <a:ext uri="{FF2B5EF4-FFF2-40B4-BE49-F238E27FC236}">
                <a16:creationId xmlns:a16="http://schemas.microsoft.com/office/drawing/2014/main" id="{4F90E881-2342-48B8-9019-FF0359A021D3}"/>
              </a:ext>
            </a:extLst>
          </p:cNvPr>
          <p:cNvSpPr/>
          <p:nvPr userDrawn="1"/>
        </p:nvSpPr>
        <p:spPr>
          <a:xfrm>
            <a:off x="0" y="1166623"/>
            <a:ext cx="4845049" cy="102093"/>
          </a:xfrm>
          <a:prstGeom prst="rect">
            <a:avLst/>
          </a:prstGeom>
          <a:solidFill>
            <a:srgbClr val="185750"/>
          </a:solidFill>
          <a:ln>
            <a:solidFill>
              <a:srgbClr val="1857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15D9482-5258-44A5-8D0F-92D3937786C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7745" b="17091"/>
          <a:stretch/>
        </p:blipFill>
        <p:spPr>
          <a:xfrm>
            <a:off x="4307753" y="6469574"/>
            <a:ext cx="3576492" cy="388426"/>
          </a:xfrm>
          <a:prstGeom prst="rect">
            <a:avLst/>
          </a:prstGeom>
        </p:spPr>
      </p:pic>
      <p:sp>
        <p:nvSpPr>
          <p:cNvPr id="15" name="Slide Number Placeholder 6">
            <a:extLst>
              <a:ext uri="{FF2B5EF4-FFF2-40B4-BE49-F238E27FC236}">
                <a16:creationId xmlns:a16="http://schemas.microsoft.com/office/drawing/2014/main" id="{9AA66269-613C-4048-9B42-3B4F219BDCE1}"/>
              </a:ext>
            </a:extLst>
          </p:cNvPr>
          <p:cNvSpPr>
            <a:spLocks noGrp="1"/>
          </p:cNvSpPr>
          <p:nvPr>
            <p:ph type="sldNum" sz="quarter" idx="4"/>
          </p:nvPr>
        </p:nvSpPr>
        <p:spPr>
          <a:xfrm>
            <a:off x="11330833" y="6492875"/>
            <a:ext cx="2743200" cy="365125"/>
          </a:xfrm>
          <a:prstGeom prst="rect">
            <a:avLst/>
          </a:prstGeom>
        </p:spPr>
        <p:txBody>
          <a:bodyPr/>
          <a:lstStyle>
            <a:lvl1pPr>
              <a:defRPr>
                <a:solidFill>
                  <a:srgbClr val="185750"/>
                </a:solidFill>
                <a:latin typeface="+mj-lt"/>
              </a:defRPr>
            </a:lvl1pPr>
          </a:lstStyle>
          <a:p>
            <a:fld id="{437E7021-2E11-47B1-B0C5-16B4B8616A41}" type="slidenum">
              <a:rPr lang="en-US" smtClean="0"/>
              <a:pPr/>
              <a:t>‹#›</a:t>
            </a:fld>
            <a:endParaRPr lang="en-US" dirty="0"/>
          </a:p>
        </p:txBody>
      </p:sp>
    </p:spTree>
    <p:extLst>
      <p:ext uri="{BB962C8B-B14F-4D97-AF65-F5344CB8AC3E}">
        <p14:creationId xmlns:p14="http://schemas.microsoft.com/office/powerpoint/2010/main" val="2658858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8ADE9-EE76-4DB8-ABAF-D4FE383686A6}"/>
              </a:ext>
            </a:extLst>
          </p:cNvPr>
          <p:cNvSpPr>
            <a:spLocks noGrp="1"/>
          </p:cNvSpPr>
          <p:nvPr>
            <p:ph type="title"/>
          </p:nvPr>
        </p:nvSpPr>
        <p:spPr>
          <a:xfrm>
            <a:off x="409575" y="1505220"/>
            <a:ext cx="4362450" cy="914130"/>
          </a:xfrm>
          <a:prstGeom prst="rect">
            <a:avLst/>
          </a:prstGeom>
        </p:spPr>
        <p:txBody>
          <a:bodyPr anchor="b"/>
          <a:lstStyle>
            <a:lvl1pPr>
              <a:defRPr sz="2800">
                <a:solidFill>
                  <a:srgbClr val="0F3743"/>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B80677C7-D084-4545-B8CB-75F094A45E71}"/>
              </a:ext>
            </a:extLst>
          </p:cNvPr>
          <p:cNvSpPr>
            <a:spLocks noGrp="1"/>
          </p:cNvSpPr>
          <p:nvPr>
            <p:ph type="pic" idx="1"/>
          </p:nvPr>
        </p:nvSpPr>
        <p:spPr>
          <a:xfrm>
            <a:off x="5183187" y="1505221"/>
            <a:ext cx="6599233" cy="4870188"/>
          </a:xfrm>
          <a:prstGeom prst="rect">
            <a:avLst/>
          </a:prstGeom>
        </p:spPr>
        <p:txBody>
          <a:bodyPr/>
          <a:lstStyle>
            <a:lvl1pPr marL="0" indent="0">
              <a:buNone/>
              <a:defRPr sz="3200">
                <a:solidFill>
                  <a:srgbClr val="0F3743"/>
                </a:solidFill>
                <a:latin typeface="+mj-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EEFB884-A741-4C83-BB9F-9D526F2C3F97}"/>
              </a:ext>
            </a:extLst>
          </p:cNvPr>
          <p:cNvSpPr>
            <a:spLocks noGrp="1"/>
          </p:cNvSpPr>
          <p:nvPr>
            <p:ph type="body" sz="half" idx="2"/>
          </p:nvPr>
        </p:nvSpPr>
        <p:spPr>
          <a:xfrm>
            <a:off x="409576" y="2419351"/>
            <a:ext cx="4362450" cy="3956058"/>
          </a:xfrm>
          <a:prstGeom prst="rect">
            <a:avLst/>
          </a:prstGeom>
        </p:spPr>
        <p:txBody>
          <a:bodyPr/>
          <a:lstStyle>
            <a:lvl1pPr marL="0" indent="0" algn="just">
              <a:buNone/>
              <a:defRPr sz="2400">
                <a:solidFill>
                  <a:srgbClr val="0F3743"/>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pic>
        <p:nvPicPr>
          <p:cNvPr id="15" name="Content Placeholder 8">
            <a:extLst>
              <a:ext uri="{FF2B5EF4-FFF2-40B4-BE49-F238E27FC236}">
                <a16:creationId xmlns:a16="http://schemas.microsoft.com/office/drawing/2014/main" id="{E7B8DC7C-7D41-4C55-AEAC-341D622A27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138" y="367493"/>
            <a:ext cx="2001688" cy="745912"/>
          </a:xfrm>
          <a:prstGeom prst="rect">
            <a:avLst/>
          </a:prstGeom>
        </p:spPr>
      </p:pic>
      <p:sp>
        <p:nvSpPr>
          <p:cNvPr id="10" name="Picture Placeholder 2">
            <a:extLst>
              <a:ext uri="{FF2B5EF4-FFF2-40B4-BE49-F238E27FC236}">
                <a16:creationId xmlns:a16="http://schemas.microsoft.com/office/drawing/2014/main" id="{EC4E5303-60E9-484F-912B-B17962BDC14E}"/>
              </a:ext>
            </a:extLst>
          </p:cNvPr>
          <p:cNvSpPr>
            <a:spLocks noGrp="1"/>
          </p:cNvSpPr>
          <p:nvPr>
            <p:ph type="pic" idx="11" hasCustomPrompt="1"/>
          </p:nvPr>
        </p:nvSpPr>
        <p:spPr>
          <a:xfrm>
            <a:off x="11433175" y="264397"/>
            <a:ext cx="695479" cy="849008"/>
          </a:xfrm>
          <a:prstGeom prst="rect">
            <a:avLst/>
          </a:prstGeo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dirty="0"/>
              <a:t>Logo</a:t>
            </a:r>
            <a:endParaRPr lang="en-US" dirty="0"/>
          </a:p>
        </p:txBody>
      </p:sp>
      <p:sp>
        <p:nvSpPr>
          <p:cNvPr id="26" name="Text Placeholder 16">
            <a:extLst>
              <a:ext uri="{FF2B5EF4-FFF2-40B4-BE49-F238E27FC236}">
                <a16:creationId xmlns:a16="http://schemas.microsoft.com/office/drawing/2014/main" id="{95113830-E579-4E52-BFE2-53264FA84892}"/>
              </a:ext>
            </a:extLst>
          </p:cNvPr>
          <p:cNvSpPr>
            <a:spLocks noGrp="1"/>
          </p:cNvSpPr>
          <p:nvPr>
            <p:ph type="body" sz="quarter" idx="12"/>
          </p:nvPr>
        </p:nvSpPr>
        <p:spPr>
          <a:xfrm>
            <a:off x="2111828" y="506066"/>
            <a:ext cx="9015413" cy="503238"/>
          </a:xfrm>
          <a:prstGeom prst="rect">
            <a:avLst/>
          </a:prstGeom>
        </p:spPr>
        <p:txBody>
          <a:bodyPr/>
          <a:lstStyle>
            <a:lvl1pPr marL="0" indent="0">
              <a:buNone/>
              <a:defRPr b="1">
                <a:solidFill>
                  <a:srgbClr val="0F3743"/>
                </a:solidFill>
                <a:latin typeface="+mj-lt"/>
              </a:defRPr>
            </a:lvl1pPr>
          </a:lstStyle>
          <a:p>
            <a:pPr lvl="0"/>
            <a:r>
              <a:rPr lang="en-US" dirty="0"/>
              <a:t>Click</a:t>
            </a:r>
          </a:p>
        </p:txBody>
      </p:sp>
      <p:sp>
        <p:nvSpPr>
          <p:cNvPr id="14" name="Rectangle 13">
            <a:extLst>
              <a:ext uri="{FF2B5EF4-FFF2-40B4-BE49-F238E27FC236}">
                <a16:creationId xmlns:a16="http://schemas.microsoft.com/office/drawing/2014/main" id="{4CD4A5AF-A614-4A1A-8F17-7D18F0316EDD}"/>
              </a:ext>
            </a:extLst>
          </p:cNvPr>
          <p:cNvSpPr/>
          <p:nvPr userDrawn="1"/>
        </p:nvSpPr>
        <p:spPr>
          <a:xfrm>
            <a:off x="0" y="1166623"/>
            <a:ext cx="4845049" cy="102093"/>
          </a:xfrm>
          <a:prstGeom prst="rect">
            <a:avLst/>
          </a:prstGeom>
          <a:solidFill>
            <a:srgbClr val="185750"/>
          </a:solidFill>
          <a:ln>
            <a:solidFill>
              <a:srgbClr val="1857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017986-E780-40B9-B6C0-06E2F19FB5C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7745" b="17091"/>
          <a:stretch/>
        </p:blipFill>
        <p:spPr>
          <a:xfrm>
            <a:off x="4307753" y="6469574"/>
            <a:ext cx="3576492" cy="388426"/>
          </a:xfrm>
          <a:prstGeom prst="rect">
            <a:avLst/>
          </a:prstGeom>
        </p:spPr>
      </p:pic>
      <p:sp>
        <p:nvSpPr>
          <p:cNvPr id="16" name="Slide Number Placeholder 6">
            <a:extLst>
              <a:ext uri="{FF2B5EF4-FFF2-40B4-BE49-F238E27FC236}">
                <a16:creationId xmlns:a16="http://schemas.microsoft.com/office/drawing/2014/main" id="{BA15C253-5C1E-41F0-8171-8318C3847B83}"/>
              </a:ext>
            </a:extLst>
          </p:cNvPr>
          <p:cNvSpPr>
            <a:spLocks noGrp="1"/>
          </p:cNvSpPr>
          <p:nvPr>
            <p:ph type="sldNum" sz="quarter" idx="4"/>
          </p:nvPr>
        </p:nvSpPr>
        <p:spPr>
          <a:xfrm>
            <a:off x="11330833" y="6492875"/>
            <a:ext cx="2743200" cy="365125"/>
          </a:xfrm>
          <a:prstGeom prst="rect">
            <a:avLst/>
          </a:prstGeom>
        </p:spPr>
        <p:txBody>
          <a:bodyPr/>
          <a:lstStyle>
            <a:lvl1pPr>
              <a:defRPr>
                <a:solidFill>
                  <a:srgbClr val="185750"/>
                </a:solidFill>
                <a:latin typeface="+mj-lt"/>
              </a:defRPr>
            </a:lvl1pPr>
          </a:lstStyle>
          <a:p>
            <a:fld id="{437E7021-2E11-47B1-B0C5-16B4B8616A41}" type="slidenum">
              <a:rPr lang="en-US" smtClean="0"/>
              <a:pPr/>
              <a:t>‹#›</a:t>
            </a:fld>
            <a:endParaRPr lang="en-US" dirty="0"/>
          </a:p>
        </p:txBody>
      </p:sp>
    </p:spTree>
    <p:extLst>
      <p:ext uri="{BB962C8B-B14F-4D97-AF65-F5344CB8AC3E}">
        <p14:creationId xmlns:p14="http://schemas.microsoft.com/office/powerpoint/2010/main" val="1095777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51E0F795-AC45-4622-A19F-D4D6B2D5BF48}"/>
              </a:ext>
            </a:extLst>
          </p:cNvPr>
          <p:cNvSpPr>
            <a:spLocks noGrp="1"/>
          </p:cNvSpPr>
          <p:nvPr>
            <p:ph type="body" orient="vert" idx="1"/>
          </p:nvPr>
        </p:nvSpPr>
        <p:spPr>
          <a:xfrm>
            <a:off x="407796" y="1505221"/>
            <a:ext cx="11376408" cy="4870188"/>
          </a:xfrm>
          <a:prstGeom prst="rect">
            <a:avLst/>
          </a:prstGeom>
        </p:spPr>
        <p:txBody>
          <a:bodyPr vert="eaVert"/>
          <a:lstStyle>
            <a:lvl1pPr algn="just">
              <a:defRPr sz="2400">
                <a:solidFill>
                  <a:srgbClr val="0F3743"/>
                </a:solidFill>
                <a:latin typeface="+mj-lt"/>
              </a:defRPr>
            </a:lvl1pPr>
            <a:lvl2pPr algn="just">
              <a:defRPr sz="2000">
                <a:solidFill>
                  <a:srgbClr val="0F3743"/>
                </a:solidFill>
                <a:latin typeface="+mj-lt"/>
              </a:defRPr>
            </a:lvl2pPr>
            <a:lvl3pPr algn="just">
              <a:defRPr sz="1800">
                <a:solidFill>
                  <a:srgbClr val="0F3743"/>
                </a:solidFill>
                <a:latin typeface="+mj-lt"/>
              </a:defRPr>
            </a:lvl3pPr>
            <a:lvl4pPr algn="just">
              <a:defRPr sz="1600">
                <a:solidFill>
                  <a:srgbClr val="0F3743"/>
                </a:solidFill>
                <a:latin typeface="+mj-lt"/>
              </a:defRPr>
            </a:lvl4pPr>
            <a:lvl5pPr algn="just">
              <a:defRPr sz="1600">
                <a:solidFill>
                  <a:srgbClr val="0F3743"/>
                </a:solidFill>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Content Placeholder 8">
            <a:extLst>
              <a:ext uri="{FF2B5EF4-FFF2-40B4-BE49-F238E27FC236}">
                <a16:creationId xmlns:a16="http://schemas.microsoft.com/office/drawing/2014/main" id="{0FF4B426-F117-4894-9775-EC68E49E43C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138" y="367493"/>
            <a:ext cx="2001688" cy="745912"/>
          </a:xfrm>
          <a:prstGeom prst="rect">
            <a:avLst/>
          </a:prstGeom>
        </p:spPr>
      </p:pic>
      <p:sp>
        <p:nvSpPr>
          <p:cNvPr id="11" name="Picture Placeholder 2">
            <a:extLst>
              <a:ext uri="{FF2B5EF4-FFF2-40B4-BE49-F238E27FC236}">
                <a16:creationId xmlns:a16="http://schemas.microsoft.com/office/drawing/2014/main" id="{20402A9C-F036-4E0D-BF58-4FE6AF5A6E95}"/>
              </a:ext>
            </a:extLst>
          </p:cNvPr>
          <p:cNvSpPr>
            <a:spLocks noGrp="1"/>
          </p:cNvSpPr>
          <p:nvPr>
            <p:ph type="pic" idx="11" hasCustomPrompt="1"/>
          </p:nvPr>
        </p:nvSpPr>
        <p:spPr>
          <a:xfrm>
            <a:off x="11433175" y="264397"/>
            <a:ext cx="695479" cy="849008"/>
          </a:xfrm>
          <a:prstGeom prst="rect">
            <a:avLst/>
          </a:prstGeo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dirty="0"/>
              <a:t>Logo</a:t>
            </a:r>
            <a:endParaRPr lang="en-US" dirty="0"/>
          </a:p>
        </p:txBody>
      </p:sp>
      <p:sp>
        <p:nvSpPr>
          <p:cNvPr id="16" name="Text Placeholder 16">
            <a:extLst>
              <a:ext uri="{FF2B5EF4-FFF2-40B4-BE49-F238E27FC236}">
                <a16:creationId xmlns:a16="http://schemas.microsoft.com/office/drawing/2014/main" id="{252D30A8-F7AD-44F4-890E-9F9D209BFA13}"/>
              </a:ext>
            </a:extLst>
          </p:cNvPr>
          <p:cNvSpPr>
            <a:spLocks noGrp="1"/>
          </p:cNvSpPr>
          <p:nvPr>
            <p:ph type="body" sz="quarter" idx="12"/>
          </p:nvPr>
        </p:nvSpPr>
        <p:spPr>
          <a:xfrm>
            <a:off x="2111828" y="506066"/>
            <a:ext cx="9015413" cy="503238"/>
          </a:xfrm>
          <a:prstGeom prst="rect">
            <a:avLst/>
          </a:prstGeom>
        </p:spPr>
        <p:txBody>
          <a:bodyPr/>
          <a:lstStyle>
            <a:lvl1pPr marL="0" indent="0">
              <a:buNone/>
              <a:defRPr b="1">
                <a:solidFill>
                  <a:srgbClr val="0F3743"/>
                </a:solidFill>
                <a:latin typeface="+mj-lt"/>
              </a:defRPr>
            </a:lvl1pPr>
          </a:lstStyle>
          <a:p>
            <a:pPr lvl="0"/>
            <a:r>
              <a:rPr lang="en-US" dirty="0"/>
              <a:t>Click</a:t>
            </a:r>
          </a:p>
        </p:txBody>
      </p:sp>
      <p:sp>
        <p:nvSpPr>
          <p:cNvPr id="9" name="Rectangle 8">
            <a:extLst>
              <a:ext uri="{FF2B5EF4-FFF2-40B4-BE49-F238E27FC236}">
                <a16:creationId xmlns:a16="http://schemas.microsoft.com/office/drawing/2014/main" id="{5D7BA9D0-CB04-488F-B0E7-2A084FADD49B}"/>
              </a:ext>
            </a:extLst>
          </p:cNvPr>
          <p:cNvSpPr/>
          <p:nvPr userDrawn="1"/>
        </p:nvSpPr>
        <p:spPr>
          <a:xfrm>
            <a:off x="0" y="1166623"/>
            <a:ext cx="4845049" cy="102093"/>
          </a:xfrm>
          <a:prstGeom prst="rect">
            <a:avLst/>
          </a:prstGeom>
          <a:solidFill>
            <a:srgbClr val="185750"/>
          </a:solidFill>
          <a:ln>
            <a:solidFill>
              <a:srgbClr val="1857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908105E7-E0A6-406D-B2CF-FD6F138D425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7745" b="17091"/>
          <a:stretch/>
        </p:blipFill>
        <p:spPr>
          <a:xfrm>
            <a:off x="4307753" y="6469574"/>
            <a:ext cx="3576492" cy="388426"/>
          </a:xfrm>
          <a:prstGeom prst="rect">
            <a:avLst/>
          </a:prstGeom>
        </p:spPr>
      </p:pic>
      <p:sp>
        <p:nvSpPr>
          <p:cNvPr id="14" name="Slide Number Placeholder 6">
            <a:extLst>
              <a:ext uri="{FF2B5EF4-FFF2-40B4-BE49-F238E27FC236}">
                <a16:creationId xmlns:a16="http://schemas.microsoft.com/office/drawing/2014/main" id="{BFA2DB79-FEDF-41B4-9B1F-EB7A224994A9}"/>
              </a:ext>
            </a:extLst>
          </p:cNvPr>
          <p:cNvSpPr>
            <a:spLocks noGrp="1"/>
          </p:cNvSpPr>
          <p:nvPr>
            <p:ph type="sldNum" sz="quarter" idx="4"/>
          </p:nvPr>
        </p:nvSpPr>
        <p:spPr>
          <a:xfrm>
            <a:off x="11330833" y="6492875"/>
            <a:ext cx="2743200" cy="365125"/>
          </a:xfrm>
          <a:prstGeom prst="rect">
            <a:avLst/>
          </a:prstGeom>
        </p:spPr>
        <p:txBody>
          <a:bodyPr/>
          <a:lstStyle>
            <a:lvl1pPr>
              <a:defRPr>
                <a:solidFill>
                  <a:srgbClr val="185750"/>
                </a:solidFill>
                <a:latin typeface="+mj-lt"/>
              </a:defRPr>
            </a:lvl1pPr>
          </a:lstStyle>
          <a:p>
            <a:fld id="{437E7021-2E11-47B1-B0C5-16B4B8616A41}" type="slidenum">
              <a:rPr lang="en-US" smtClean="0"/>
              <a:pPr/>
              <a:t>‹#›</a:t>
            </a:fld>
            <a:endParaRPr lang="en-US" dirty="0"/>
          </a:p>
        </p:txBody>
      </p:sp>
    </p:spTree>
    <p:extLst>
      <p:ext uri="{BB962C8B-B14F-4D97-AF65-F5344CB8AC3E}">
        <p14:creationId xmlns:p14="http://schemas.microsoft.com/office/powerpoint/2010/main" val="78980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C1BD84-DC1B-49F1-943A-F4EC8797519B}"/>
              </a:ext>
            </a:extLst>
          </p:cNvPr>
          <p:cNvSpPr>
            <a:spLocks noGrp="1"/>
          </p:cNvSpPr>
          <p:nvPr>
            <p:ph type="title" orient="vert"/>
          </p:nvPr>
        </p:nvSpPr>
        <p:spPr>
          <a:xfrm>
            <a:off x="10978408" y="1505221"/>
            <a:ext cx="805796" cy="4846714"/>
          </a:xfrm>
          <a:prstGeom prst="rect">
            <a:avLst/>
          </a:prstGeom>
        </p:spPr>
        <p:txBody>
          <a:bodyPr vert="eaVert"/>
          <a:lstStyle>
            <a:lvl1pPr>
              <a:defRPr sz="2800">
                <a:solidFill>
                  <a:srgbClr val="0F3743"/>
                </a:solidFill>
                <a:latin typeface="+mj-lt"/>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88C520B3-B88C-4D15-91E5-7C455F978951}"/>
              </a:ext>
            </a:extLst>
          </p:cNvPr>
          <p:cNvSpPr>
            <a:spLocks noGrp="1"/>
          </p:cNvSpPr>
          <p:nvPr>
            <p:ph type="body" orient="vert" idx="1"/>
          </p:nvPr>
        </p:nvSpPr>
        <p:spPr>
          <a:xfrm>
            <a:off x="407795" y="1505221"/>
            <a:ext cx="10422129" cy="4870188"/>
          </a:xfrm>
          <a:prstGeom prst="rect">
            <a:avLst/>
          </a:prstGeom>
        </p:spPr>
        <p:txBody>
          <a:bodyPr vert="eaVert"/>
          <a:lstStyle>
            <a:lvl1pPr algn="just">
              <a:defRPr sz="2400">
                <a:solidFill>
                  <a:srgbClr val="0F3743"/>
                </a:solidFill>
                <a:latin typeface="+mj-lt"/>
              </a:defRPr>
            </a:lvl1pPr>
            <a:lvl2pPr algn="just">
              <a:defRPr sz="2000">
                <a:solidFill>
                  <a:srgbClr val="0F3743"/>
                </a:solidFill>
                <a:latin typeface="+mj-lt"/>
              </a:defRPr>
            </a:lvl2pPr>
            <a:lvl3pPr algn="just">
              <a:defRPr sz="1800">
                <a:solidFill>
                  <a:srgbClr val="0F3743"/>
                </a:solidFill>
                <a:latin typeface="+mj-lt"/>
              </a:defRPr>
            </a:lvl3pPr>
            <a:lvl4pPr algn="just">
              <a:defRPr sz="1600">
                <a:solidFill>
                  <a:srgbClr val="0F3743"/>
                </a:solidFill>
                <a:latin typeface="+mj-lt"/>
              </a:defRPr>
            </a:lvl4pPr>
            <a:lvl5pPr algn="just">
              <a:defRPr sz="1600">
                <a:solidFill>
                  <a:srgbClr val="0F3743"/>
                </a:solidFill>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2">
            <a:extLst>
              <a:ext uri="{FF2B5EF4-FFF2-40B4-BE49-F238E27FC236}">
                <a16:creationId xmlns:a16="http://schemas.microsoft.com/office/drawing/2014/main" id="{50838810-9442-4604-92F0-3E089A6250DC}"/>
              </a:ext>
            </a:extLst>
          </p:cNvPr>
          <p:cNvSpPr>
            <a:spLocks noGrp="1"/>
          </p:cNvSpPr>
          <p:nvPr>
            <p:ph type="pic" idx="11" hasCustomPrompt="1"/>
          </p:nvPr>
        </p:nvSpPr>
        <p:spPr>
          <a:xfrm>
            <a:off x="11433175" y="264397"/>
            <a:ext cx="695479" cy="849008"/>
          </a:xfrm>
          <a:prstGeom prst="rect">
            <a:avLst/>
          </a:prstGeo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dirty="0"/>
              <a:t>Logo</a:t>
            </a:r>
            <a:endParaRPr lang="en-US" dirty="0"/>
          </a:p>
        </p:txBody>
      </p:sp>
      <p:pic>
        <p:nvPicPr>
          <p:cNvPr id="6" name="Content Placeholder 8">
            <a:extLst>
              <a:ext uri="{FF2B5EF4-FFF2-40B4-BE49-F238E27FC236}">
                <a16:creationId xmlns:a16="http://schemas.microsoft.com/office/drawing/2014/main" id="{8F63807F-F889-4321-9782-354A5A0E752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138" y="367493"/>
            <a:ext cx="2001688" cy="745912"/>
          </a:xfrm>
          <a:prstGeom prst="rect">
            <a:avLst/>
          </a:prstGeom>
        </p:spPr>
      </p:pic>
      <p:sp>
        <p:nvSpPr>
          <p:cNvPr id="18" name="Text Placeholder 16">
            <a:extLst>
              <a:ext uri="{FF2B5EF4-FFF2-40B4-BE49-F238E27FC236}">
                <a16:creationId xmlns:a16="http://schemas.microsoft.com/office/drawing/2014/main" id="{A15B2466-800F-46CD-9137-A285FCDBEC6C}"/>
              </a:ext>
            </a:extLst>
          </p:cNvPr>
          <p:cNvSpPr>
            <a:spLocks noGrp="1"/>
          </p:cNvSpPr>
          <p:nvPr>
            <p:ph type="body" sz="quarter" idx="12"/>
          </p:nvPr>
        </p:nvSpPr>
        <p:spPr>
          <a:xfrm>
            <a:off x="2111828" y="506066"/>
            <a:ext cx="9015413" cy="503238"/>
          </a:xfrm>
          <a:prstGeom prst="rect">
            <a:avLst/>
          </a:prstGeom>
        </p:spPr>
        <p:txBody>
          <a:bodyPr/>
          <a:lstStyle>
            <a:lvl1pPr marL="0" indent="0">
              <a:buNone/>
              <a:defRPr b="1">
                <a:solidFill>
                  <a:srgbClr val="0F3743"/>
                </a:solidFill>
                <a:latin typeface="+mj-lt"/>
              </a:defRPr>
            </a:lvl1pPr>
          </a:lstStyle>
          <a:p>
            <a:pPr lvl="0"/>
            <a:r>
              <a:rPr lang="en-US" dirty="0"/>
              <a:t>Click</a:t>
            </a:r>
          </a:p>
        </p:txBody>
      </p:sp>
      <p:sp>
        <p:nvSpPr>
          <p:cNvPr id="12" name="Rectangle 11">
            <a:extLst>
              <a:ext uri="{FF2B5EF4-FFF2-40B4-BE49-F238E27FC236}">
                <a16:creationId xmlns:a16="http://schemas.microsoft.com/office/drawing/2014/main" id="{367F3926-1E32-48D6-BBC9-AC5022A48692}"/>
              </a:ext>
            </a:extLst>
          </p:cNvPr>
          <p:cNvSpPr/>
          <p:nvPr userDrawn="1"/>
        </p:nvSpPr>
        <p:spPr>
          <a:xfrm>
            <a:off x="0" y="1166623"/>
            <a:ext cx="4845049" cy="102093"/>
          </a:xfrm>
          <a:prstGeom prst="rect">
            <a:avLst/>
          </a:prstGeom>
          <a:solidFill>
            <a:srgbClr val="185750"/>
          </a:solidFill>
          <a:ln>
            <a:solidFill>
              <a:srgbClr val="1857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8E638779-A16A-4475-B734-30CC4CE95DD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7745" b="17091"/>
          <a:stretch/>
        </p:blipFill>
        <p:spPr>
          <a:xfrm>
            <a:off x="4307753" y="6469574"/>
            <a:ext cx="3576492" cy="388426"/>
          </a:xfrm>
          <a:prstGeom prst="rect">
            <a:avLst/>
          </a:prstGeom>
        </p:spPr>
      </p:pic>
      <p:sp>
        <p:nvSpPr>
          <p:cNvPr id="13" name="Slide Number Placeholder 6">
            <a:extLst>
              <a:ext uri="{FF2B5EF4-FFF2-40B4-BE49-F238E27FC236}">
                <a16:creationId xmlns:a16="http://schemas.microsoft.com/office/drawing/2014/main" id="{491D59B3-BD52-411F-81E1-5746756C22E4}"/>
              </a:ext>
            </a:extLst>
          </p:cNvPr>
          <p:cNvSpPr>
            <a:spLocks noGrp="1"/>
          </p:cNvSpPr>
          <p:nvPr>
            <p:ph type="sldNum" sz="quarter" idx="4"/>
          </p:nvPr>
        </p:nvSpPr>
        <p:spPr>
          <a:xfrm>
            <a:off x="11330833" y="6492875"/>
            <a:ext cx="2743200" cy="365125"/>
          </a:xfrm>
          <a:prstGeom prst="rect">
            <a:avLst/>
          </a:prstGeom>
        </p:spPr>
        <p:txBody>
          <a:bodyPr/>
          <a:lstStyle>
            <a:lvl1pPr>
              <a:defRPr>
                <a:solidFill>
                  <a:srgbClr val="185750"/>
                </a:solidFill>
                <a:latin typeface="+mj-lt"/>
              </a:defRPr>
            </a:lvl1pPr>
          </a:lstStyle>
          <a:p>
            <a:fld id="{437E7021-2E11-47B1-B0C5-16B4B8616A41}" type="slidenum">
              <a:rPr lang="en-US" smtClean="0"/>
              <a:pPr/>
              <a:t>‹#›</a:t>
            </a:fld>
            <a:endParaRPr lang="en-US" dirty="0"/>
          </a:p>
        </p:txBody>
      </p:sp>
    </p:spTree>
    <p:extLst>
      <p:ext uri="{BB962C8B-B14F-4D97-AF65-F5344CB8AC3E}">
        <p14:creationId xmlns:p14="http://schemas.microsoft.com/office/powerpoint/2010/main" val="1292936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38C1D0D-A791-41F2-AA67-248056D7EA2E}"/>
              </a:ext>
            </a:extLst>
          </p:cNvPr>
          <p:cNvSpPr/>
          <p:nvPr userDrawn="1"/>
        </p:nvSpPr>
        <p:spPr>
          <a:xfrm>
            <a:off x="0" y="0"/>
            <a:ext cx="12192000" cy="204187"/>
          </a:xfrm>
          <a:prstGeom prst="rect">
            <a:avLst/>
          </a:prstGeom>
          <a:solidFill>
            <a:srgbClr val="185750"/>
          </a:solidFill>
          <a:ln>
            <a:solidFill>
              <a:srgbClr val="1857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D45274E3-37D7-4AA2-8A86-C309175AD84C}"/>
              </a:ext>
            </a:extLst>
          </p:cNvPr>
          <p:cNvSpPr/>
          <p:nvPr userDrawn="1"/>
        </p:nvSpPr>
        <p:spPr>
          <a:xfrm>
            <a:off x="0" y="6451601"/>
            <a:ext cx="12192001" cy="406400"/>
          </a:xfrm>
          <a:prstGeom prst="rect">
            <a:avLst/>
          </a:prstGeom>
          <a:solidFill>
            <a:schemeClr val="bg1">
              <a:lumMod val="75000"/>
            </a:schemeClr>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6">
            <a:extLst>
              <a:ext uri="{FF2B5EF4-FFF2-40B4-BE49-F238E27FC236}">
                <a16:creationId xmlns:a16="http://schemas.microsoft.com/office/drawing/2014/main" id="{4FB2FFED-B2D6-419D-8252-135E533A7019}"/>
              </a:ext>
            </a:extLst>
          </p:cNvPr>
          <p:cNvSpPr>
            <a:spLocks noGrp="1"/>
          </p:cNvSpPr>
          <p:nvPr>
            <p:ph type="sldNum" sz="quarter" idx="4"/>
          </p:nvPr>
        </p:nvSpPr>
        <p:spPr>
          <a:xfrm>
            <a:off x="11330833" y="6492875"/>
            <a:ext cx="2743200" cy="365125"/>
          </a:xfrm>
          <a:prstGeom prst="rect">
            <a:avLst/>
          </a:prstGeom>
        </p:spPr>
        <p:txBody>
          <a:bodyPr/>
          <a:lstStyle>
            <a:lvl1pPr>
              <a:defRPr b="1">
                <a:solidFill>
                  <a:srgbClr val="185750"/>
                </a:solidFill>
                <a:latin typeface="+mj-lt"/>
              </a:defRPr>
            </a:lvl1pPr>
          </a:lstStyle>
          <a:p>
            <a:fld id="{437E7021-2E11-47B1-B0C5-16B4B8616A41}" type="slidenum">
              <a:rPr lang="en-US" smtClean="0"/>
              <a:pPr/>
              <a:t>‹#›</a:t>
            </a:fld>
            <a:endParaRPr lang="en-US" dirty="0"/>
          </a:p>
        </p:txBody>
      </p:sp>
    </p:spTree>
    <p:extLst>
      <p:ext uri="{BB962C8B-B14F-4D97-AF65-F5344CB8AC3E}">
        <p14:creationId xmlns:p14="http://schemas.microsoft.com/office/powerpoint/2010/main" val="1277888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 Id="rId9" Type="http://schemas.openxmlformats.org/officeDocument/2006/relationships/image" Target="../media/image13.emf"/></Relationships>
</file>

<file path=ppt/slides/_rels/slide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19.emf"/><Relationship Id="rId7" Type="http://schemas.openxmlformats.org/officeDocument/2006/relationships/image" Target="../media/image23.png"/><Relationship Id="rId2" Type="http://schemas.openxmlformats.org/officeDocument/2006/relationships/image" Target="../media/image18.emf"/><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6.emf"/><Relationship Id="rId7" Type="http://schemas.openxmlformats.org/officeDocument/2006/relationships/image" Target="../media/image30.emf"/><Relationship Id="rId2" Type="http://schemas.openxmlformats.org/officeDocument/2006/relationships/image" Target="../media/image25.emf"/><Relationship Id="rId1" Type="http://schemas.openxmlformats.org/officeDocument/2006/relationships/slideLayout" Target="../slideLayouts/slideLayout2.xml"/><Relationship Id="rId6" Type="http://schemas.openxmlformats.org/officeDocument/2006/relationships/image" Target="../media/image29.emf"/><Relationship Id="rId5" Type="http://schemas.openxmlformats.org/officeDocument/2006/relationships/image" Target="../media/image28.emf"/><Relationship Id="rId4" Type="http://schemas.openxmlformats.org/officeDocument/2006/relationships/image" Target="../media/image27.emf"/></Relationships>
</file>

<file path=ppt/slides/_rels/slide9.xml.rels><?xml version="1.0" encoding="UTF-8" standalone="yes"?>
<Relationships xmlns="http://schemas.openxmlformats.org/package/2006/relationships"><Relationship Id="rId8" Type="http://schemas.openxmlformats.org/officeDocument/2006/relationships/image" Target="../media/image37.emf"/><Relationship Id="rId13" Type="http://schemas.openxmlformats.org/officeDocument/2006/relationships/image" Target="../media/image42.emf"/><Relationship Id="rId3" Type="http://schemas.openxmlformats.org/officeDocument/2006/relationships/image" Target="../media/image32.emf"/><Relationship Id="rId7" Type="http://schemas.openxmlformats.org/officeDocument/2006/relationships/image" Target="../media/image36.png"/><Relationship Id="rId12" Type="http://schemas.openxmlformats.org/officeDocument/2006/relationships/image" Target="../media/image41.png"/><Relationship Id="rId2" Type="http://schemas.openxmlformats.org/officeDocument/2006/relationships/image" Target="../media/image31.emf"/><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40.emf"/><Relationship Id="rId5" Type="http://schemas.openxmlformats.org/officeDocument/2006/relationships/image" Target="../media/image34.emf"/><Relationship Id="rId10" Type="http://schemas.openxmlformats.org/officeDocument/2006/relationships/image" Target="../media/image39.png"/><Relationship Id="rId4" Type="http://schemas.openxmlformats.org/officeDocument/2006/relationships/image" Target="../media/image33.emf"/><Relationship Id="rId9" Type="http://schemas.openxmlformats.org/officeDocument/2006/relationships/image" Target="../media/image38.png"/><Relationship Id="rId14" Type="http://schemas.openxmlformats.org/officeDocument/2006/relationships/image" Target="../media/image43.png"/></Relationships>
</file>

<file path=ppt/slides/_rels/slide10.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emf"/><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emf"/><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3.png"/><Relationship Id="rId3" Type="http://schemas.openxmlformats.org/officeDocument/2006/relationships/image" Target="../media/image52.emf"/><Relationship Id="rId7" Type="http://schemas.openxmlformats.org/officeDocument/2006/relationships/image" Target="../media/image56.emf"/><Relationship Id="rId12" Type="http://schemas.openxmlformats.org/officeDocument/2006/relationships/image" Target="../media/image41.png"/><Relationship Id="rId2" Type="http://schemas.openxmlformats.org/officeDocument/2006/relationships/image" Target="../media/image51.emf"/><Relationship Id="rId1" Type="http://schemas.openxmlformats.org/officeDocument/2006/relationships/slideLayout" Target="../slideLayouts/slideLayout2.xml"/><Relationship Id="rId6" Type="http://schemas.openxmlformats.org/officeDocument/2006/relationships/image" Target="../media/image55.emf"/><Relationship Id="rId11" Type="http://schemas.openxmlformats.org/officeDocument/2006/relationships/image" Target="../media/image39.png"/><Relationship Id="rId5" Type="http://schemas.openxmlformats.org/officeDocument/2006/relationships/image" Target="../media/image54.emf"/><Relationship Id="rId10" Type="http://schemas.openxmlformats.org/officeDocument/2006/relationships/image" Target="../media/image38.png"/><Relationship Id="rId4" Type="http://schemas.openxmlformats.org/officeDocument/2006/relationships/image" Target="../media/image53.emf"/><Relationship Id="rId9" Type="http://schemas.openxmlformats.org/officeDocument/2006/relationships/image" Target="../media/image36.png"/><Relationship Id="rId14" Type="http://schemas.openxmlformats.org/officeDocument/2006/relationships/image" Target="../media/image57.png"/></Relationships>
</file>

<file path=ppt/slides/_rels/slide15.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3.png"/><Relationship Id="rId3" Type="http://schemas.openxmlformats.org/officeDocument/2006/relationships/image" Target="../media/image59.emf"/><Relationship Id="rId7" Type="http://schemas.openxmlformats.org/officeDocument/2006/relationships/image" Target="../media/image63.emf"/><Relationship Id="rId12" Type="http://schemas.openxmlformats.org/officeDocument/2006/relationships/image" Target="../media/image41.png"/><Relationship Id="rId2" Type="http://schemas.openxmlformats.org/officeDocument/2006/relationships/image" Target="../media/image58.emf"/><Relationship Id="rId1" Type="http://schemas.openxmlformats.org/officeDocument/2006/relationships/slideLayout" Target="../slideLayouts/slideLayout2.xml"/><Relationship Id="rId6" Type="http://schemas.openxmlformats.org/officeDocument/2006/relationships/image" Target="../media/image62.emf"/><Relationship Id="rId11" Type="http://schemas.openxmlformats.org/officeDocument/2006/relationships/image" Target="../media/image39.png"/><Relationship Id="rId5" Type="http://schemas.openxmlformats.org/officeDocument/2006/relationships/image" Target="../media/image61.emf"/><Relationship Id="rId10" Type="http://schemas.openxmlformats.org/officeDocument/2006/relationships/image" Target="../media/image38.png"/><Relationship Id="rId4" Type="http://schemas.openxmlformats.org/officeDocument/2006/relationships/image" Target="../media/image60.emf"/><Relationship Id="rId9" Type="http://schemas.openxmlformats.org/officeDocument/2006/relationships/image" Target="../media/image36.png"/></Relationships>
</file>

<file path=ppt/slides/_rels/slide16.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3.png"/><Relationship Id="rId3" Type="http://schemas.openxmlformats.org/officeDocument/2006/relationships/image" Target="../media/image65.emf"/><Relationship Id="rId7" Type="http://schemas.openxmlformats.org/officeDocument/2006/relationships/image" Target="../media/image69.emf"/><Relationship Id="rId12" Type="http://schemas.openxmlformats.org/officeDocument/2006/relationships/image" Target="../media/image41.png"/><Relationship Id="rId2" Type="http://schemas.openxmlformats.org/officeDocument/2006/relationships/image" Target="../media/image64.emf"/><Relationship Id="rId1" Type="http://schemas.openxmlformats.org/officeDocument/2006/relationships/slideLayout" Target="../slideLayouts/slideLayout2.xml"/><Relationship Id="rId6" Type="http://schemas.openxmlformats.org/officeDocument/2006/relationships/image" Target="../media/image68.emf"/><Relationship Id="rId11" Type="http://schemas.openxmlformats.org/officeDocument/2006/relationships/image" Target="../media/image39.png"/><Relationship Id="rId5" Type="http://schemas.openxmlformats.org/officeDocument/2006/relationships/image" Target="../media/image67.emf"/><Relationship Id="rId10" Type="http://schemas.openxmlformats.org/officeDocument/2006/relationships/image" Target="../media/image38.png"/><Relationship Id="rId4" Type="http://schemas.openxmlformats.org/officeDocument/2006/relationships/image" Target="../media/image66.emf"/><Relationship Id="rId9" Type="http://schemas.openxmlformats.org/officeDocument/2006/relationships/image" Target="../media/image36.png"/></Relationships>
</file>

<file path=ppt/slides/_rels/slide1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71.emf"/><Relationship Id="rId7" Type="http://schemas.openxmlformats.org/officeDocument/2006/relationships/image" Target="../media/image35.png"/><Relationship Id="rId12" Type="http://schemas.openxmlformats.org/officeDocument/2006/relationships/image" Target="../media/image43.png"/><Relationship Id="rId2" Type="http://schemas.openxmlformats.org/officeDocument/2006/relationships/image" Target="../media/image70.emf"/><Relationship Id="rId1" Type="http://schemas.openxmlformats.org/officeDocument/2006/relationships/slideLayout" Target="../slideLayouts/slideLayout2.xml"/><Relationship Id="rId6" Type="http://schemas.openxmlformats.org/officeDocument/2006/relationships/image" Target="../media/image74.emf"/><Relationship Id="rId11" Type="http://schemas.openxmlformats.org/officeDocument/2006/relationships/image" Target="../media/image41.png"/><Relationship Id="rId5" Type="http://schemas.openxmlformats.org/officeDocument/2006/relationships/image" Target="../media/image73.emf"/><Relationship Id="rId10" Type="http://schemas.openxmlformats.org/officeDocument/2006/relationships/image" Target="../media/image39.png"/><Relationship Id="rId4" Type="http://schemas.openxmlformats.org/officeDocument/2006/relationships/image" Target="../media/image72.emf"/><Relationship Id="rId9" Type="http://schemas.openxmlformats.org/officeDocument/2006/relationships/image" Target="../media/image38.png"/></Relationships>
</file>

<file path=ppt/slides/_rels/slide18.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3.png"/><Relationship Id="rId3" Type="http://schemas.openxmlformats.org/officeDocument/2006/relationships/image" Target="../media/image75.emf"/><Relationship Id="rId7" Type="http://schemas.openxmlformats.org/officeDocument/2006/relationships/image" Target="../media/image79.emf"/><Relationship Id="rId12" Type="http://schemas.openxmlformats.org/officeDocument/2006/relationships/image" Target="../media/image41.png"/><Relationship Id="rId2" Type="http://schemas.openxmlformats.org/officeDocument/2006/relationships/image" Target="../media/image73.emf"/><Relationship Id="rId1" Type="http://schemas.openxmlformats.org/officeDocument/2006/relationships/slideLayout" Target="../slideLayouts/slideLayout2.xml"/><Relationship Id="rId6" Type="http://schemas.openxmlformats.org/officeDocument/2006/relationships/image" Target="../media/image78.emf"/><Relationship Id="rId11" Type="http://schemas.openxmlformats.org/officeDocument/2006/relationships/image" Target="../media/image39.png"/><Relationship Id="rId5" Type="http://schemas.openxmlformats.org/officeDocument/2006/relationships/image" Target="../media/image77.emf"/><Relationship Id="rId10" Type="http://schemas.openxmlformats.org/officeDocument/2006/relationships/image" Target="../media/image38.png"/><Relationship Id="rId4" Type="http://schemas.openxmlformats.org/officeDocument/2006/relationships/image" Target="../media/image76.emf"/><Relationship Id="rId9" Type="http://schemas.openxmlformats.org/officeDocument/2006/relationships/image" Target="../media/image36.png"/></Relationships>
</file>

<file path=ppt/slides/_rels/slide19.xml.rels><?xml version="1.0" encoding="UTF-8" standalone="yes"?>
<Relationships xmlns="http://schemas.openxmlformats.org/package/2006/relationships"><Relationship Id="rId8" Type="http://schemas.openxmlformats.org/officeDocument/2006/relationships/image" Target="../media/image86.emf"/><Relationship Id="rId3" Type="http://schemas.openxmlformats.org/officeDocument/2006/relationships/image" Target="../media/image81.emf"/><Relationship Id="rId7" Type="http://schemas.openxmlformats.org/officeDocument/2006/relationships/image" Target="../media/image85.emf"/><Relationship Id="rId2" Type="http://schemas.openxmlformats.org/officeDocument/2006/relationships/image" Target="../media/image80.emf"/><Relationship Id="rId1" Type="http://schemas.openxmlformats.org/officeDocument/2006/relationships/slideLayout" Target="../slideLayouts/slideLayout2.xml"/><Relationship Id="rId6" Type="http://schemas.openxmlformats.org/officeDocument/2006/relationships/image" Target="../media/image84.emf"/><Relationship Id="rId5" Type="http://schemas.openxmlformats.org/officeDocument/2006/relationships/image" Target="../media/image83.emf"/><Relationship Id="rId4" Type="http://schemas.openxmlformats.org/officeDocument/2006/relationships/image" Target="../media/image82.emf"/><Relationship Id="rId9" Type="http://schemas.openxmlformats.org/officeDocument/2006/relationships/image" Target="../media/image87.emf"/></Relationships>
</file>

<file path=ppt/slides/_rels/slide20.xml.rels><?xml version="1.0" encoding="UTF-8" standalone="yes"?>
<Relationships xmlns="http://schemas.openxmlformats.org/package/2006/relationships"><Relationship Id="rId2" Type="http://schemas.openxmlformats.org/officeDocument/2006/relationships/image" Target="../media/image88.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95.emf"/><Relationship Id="rId3" Type="http://schemas.openxmlformats.org/officeDocument/2006/relationships/image" Target="../media/image90.emf"/><Relationship Id="rId7" Type="http://schemas.openxmlformats.org/officeDocument/2006/relationships/image" Target="../media/image94.emf"/><Relationship Id="rId2" Type="http://schemas.openxmlformats.org/officeDocument/2006/relationships/image" Target="../media/image89.emf"/><Relationship Id="rId1" Type="http://schemas.openxmlformats.org/officeDocument/2006/relationships/slideLayout" Target="../slideLayouts/slideLayout2.xml"/><Relationship Id="rId6" Type="http://schemas.openxmlformats.org/officeDocument/2006/relationships/image" Target="../media/image93.emf"/><Relationship Id="rId5" Type="http://schemas.openxmlformats.org/officeDocument/2006/relationships/image" Target="../media/image92.emf"/><Relationship Id="rId4" Type="http://schemas.openxmlformats.org/officeDocument/2006/relationships/image" Target="../media/image91.emf"/></Relationships>
</file>

<file path=ppt/slides/_rels/slide22.xml.rels><?xml version="1.0" encoding="UTF-8" standalone="yes"?>
<Relationships xmlns="http://schemas.openxmlformats.org/package/2006/relationships"><Relationship Id="rId8" Type="http://schemas.openxmlformats.org/officeDocument/2006/relationships/image" Target="../media/image102.emf"/><Relationship Id="rId3" Type="http://schemas.openxmlformats.org/officeDocument/2006/relationships/image" Target="../media/image97.emf"/><Relationship Id="rId7" Type="http://schemas.openxmlformats.org/officeDocument/2006/relationships/image" Target="../media/image101.emf"/><Relationship Id="rId2" Type="http://schemas.openxmlformats.org/officeDocument/2006/relationships/image" Target="../media/image96.emf"/><Relationship Id="rId1" Type="http://schemas.openxmlformats.org/officeDocument/2006/relationships/slideLayout" Target="../slideLayouts/slideLayout2.xml"/><Relationship Id="rId6" Type="http://schemas.openxmlformats.org/officeDocument/2006/relationships/image" Target="../media/image100.emf"/><Relationship Id="rId5" Type="http://schemas.openxmlformats.org/officeDocument/2006/relationships/image" Target="../media/image99.emf"/><Relationship Id="rId4" Type="http://schemas.openxmlformats.org/officeDocument/2006/relationships/image" Target="../media/image98.emf"/><Relationship Id="rId9" Type="http://schemas.openxmlformats.org/officeDocument/2006/relationships/image" Target="../media/image103.emf"/></Relationships>
</file>

<file path=ppt/slides/_rels/slide23.xml.rels><?xml version="1.0" encoding="UTF-8" standalone="yes"?>
<Relationships xmlns="http://schemas.openxmlformats.org/package/2006/relationships"><Relationship Id="rId3" Type="http://schemas.openxmlformats.org/officeDocument/2006/relationships/image" Target="../media/image104.emf"/><Relationship Id="rId2" Type="http://schemas.openxmlformats.org/officeDocument/2006/relationships/image" Target="../media/image103.emf"/><Relationship Id="rId1" Type="http://schemas.openxmlformats.org/officeDocument/2006/relationships/slideLayout" Target="../slideLayouts/slideLayout2.xml"/><Relationship Id="rId5" Type="http://schemas.openxmlformats.org/officeDocument/2006/relationships/image" Target="../media/image106.emf"/><Relationship Id="rId4" Type="http://schemas.openxmlformats.org/officeDocument/2006/relationships/image" Target="../media/image105.emf"/></Relationships>
</file>

<file path=ppt/slides/_rels/slide24.xml.rels><?xml version="1.0" encoding="UTF-8" standalone="yes"?>
<Relationships xmlns="http://schemas.openxmlformats.org/package/2006/relationships"><Relationship Id="rId2" Type="http://schemas.openxmlformats.org/officeDocument/2006/relationships/image" Target="../media/image107.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3859D8DA-2858-4532-B6E9-7405E8536274}"/>
              </a:ext>
            </a:extLst>
          </p:cNvPr>
          <p:cNvSpPr>
            <a:spLocks noGrp="1"/>
          </p:cNvSpPr>
          <p:nvPr>
            <p:ph type="subTitle" idx="1"/>
          </p:nvPr>
        </p:nvSpPr>
        <p:spPr>
          <a:xfrm>
            <a:off x="86936" y="3680010"/>
            <a:ext cx="12192000" cy="1200807"/>
          </a:xfrm>
        </p:spPr>
        <p:txBody>
          <a:bodyPr/>
          <a:lstStyle/>
          <a:p>
            <a:r>
              <a:rPr lang="en-US" dirty="0"/>
              <a:t>FORTHCOMING overview survey insights &amp; discussion on 15-minute city strategies </a:t>
            </a:r>
            <a:endParaRPr lang="en-150" dirty="0"/>
          </a:p>
        </p:txBody>
      </p:sp>
      <p:sp>
        <p:nvSpPr>
          <p:cNvPr id="4" name="Text Placeholder 3">
            <a:extLst>
              <a:ext uri="{FF2B5EF4-FFF2-40B4-BE49-F238E27FC236}">
                <a16:creationId xmlns:a16="http://schemas.microsoft.com/office/drawing/2014/main" id="{8DA955E5-2405-40E8-8124-482D54C41529}"/>
              </a:ext>
            </a:extLst>
          </p:cNvPr>
          <p:cNvSpPr>
            <a:spLocks noGrp="1"/>
          </p:cNvSpPr>
          <p:nvPr>
            <p:ph type="body" sz="half" idx="2"/>
          </p:nvPr>
        </p:nvSpPr>
        <p:spPr/>
        <p:txBody>
          <a:bodyPr/>
          <a:lstStyle/>
          <a:p>
            <a:r>
              <a:rPr lang="it-IT" dirty="0"/>
              <a:t>FORTHCOMING Final Conference</a:t>
            </a:r>
          </a:p>
        </p:txBody>
      </p:sp>
      <p:sp>
        <p:nvSpPr>
          <p:cNvPr id="5" name="Text Placeholder 4">
            <a:extLst>
              <a:ext uri="{FF2B5EF4-FFF2-40B4-BE49-F238E27FC236}">
                <a16:creationId xmlns:a16="http://schemas.microsoft.com/office/drawing/2014/main" id="{141E7299-C447-421B-94FA-5C8E67C8DF62}"/>
              </a:ext>
            </a:extLst>
          </p:cNvPr>
          <p:cNvSpPr>
            <a:spLocks noGrp="1"/>
          </p:cNvSpPr>
          <p:nvPr>
            <p:ph type="body" sz="half" idx="10"/>
          </p:nvPr>
        </p:nvSpPr>
        <p:spPr/>
        <p:txBody>
          <a:bodyPr/>
          <a:lstStyle/>
          <a:p>
            <a:r>
              <a:rPr lang="it-IT"/>
              <a:t>27 May </a:t>
            </a:r>
            <a:r>
              <a:rPr lang="it-IT" dirty="0"/>
              <a:t>2026</a:t>
            </a:r>
            <a:endParaRPr lang="en-150" dirty="0"/>
          </a:p>
        </p:txBody>
      </p:sp>
      <p:pic>
        <p:nvPicPr>
          <p:cNvPr id="6" name="Immagine 5">
            <a:extLst>
              <a:ext uri="{FF2B5EF4-FFF2-40B4-BE49-F238E27FC236}">
                <a16:creationId xmlns:a16="http://schemas.microsoft.com/office/drawing/2014/main" id="{698ADACE-68A8-E509-0566-F27950FB548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18320" y="5420912"/>
            <a:ext cx="1969001" cy="877861"/>
          </a:xfrm>
          <a:prstGeom prst="rect">
            <a:avLst/>
          </a:prstGeom>
        </p:spPr>
      </p:pic>
      <p:sp>
        <p:nvSpPr>
          <p:cNvPr id="8" name="Titolo 7">
            <a:extLst>
              <a:ext uri="{FF2B5EF4-FFF2-40B4-BE49-F238E27FC236}">
                <a16:creationId xmlns:a16="http://schemas.microsoft.com/office/drawing/2014/main" id="{66CAF910-2529-30BF-71AA-84D19BB386A3}"/>
              </a:ext>
            </a:extLst>
          </p:cNvPr>
          <p:cNvSpPr>
            <a:spLocks noGrp="1"/>
          </p:cNvSpPr>
          <p:nvPr>
            <p:ph type="title"/>
          </p:nvPr>
        </p:nvSpPr>
        <p:spPr/>
        <p:txBody>
          <a:bodyPr/>
          <a:lstStyle/>
          <a:p>
            <a:r>
              <a:rPr lang="en-GB" dirty="0"/>
              <a:t>Prof. Cristina Pronello</a:t>
            </a:r>
          </a:p>
        </p:txBody>
      </p:sp>
    </p:spTree>
    <p:extLst>
      <p:ext uri="{BB962C8B-B14F-4D97-AF65-F5344CB8AC3E}">
        <p14:creationId xmlns:p14="http://schemas.microsoft.com/office/powerpoint/2010/main" val="368263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221AD-9401-DB3B-4D30-DCFBBB9685F1}"/>
            </a:ext>
          </a:extLst>
        </p:cNvPr>
        <p:cNvGrpSpPr/>
        <p:nvPr/>
      </p:nvGrpSpPr>
      <p:grpSpPr>
        <a:xfrm>
          <a:off x="0" y="0"/>
          <a:ext cx="0" cy="0"/>
          <a:chOff x="0" y="0"/>
          <a:chExt cx="0" cy="0"/>
        </a:xfrm>
      </p:grpSpPr>
      <p:sp>
        <p:nvSpPr>
          <p:cNvPr id="7" name="Fumetto: rettangolo con angoli arrotondati 6">
            <a:extLst>
              <a:ext uri="{FF2B5EF4-FFF2-40B4-BE49-F238E27FC236}">
                <a16:creationId xmlns:a16="http://schemas.microsoft.com/office/drawing/2014/main" id="{5943E3D0-39FC-E6CB-3A0D-9FD83AD4B51E}"/>
              </a:ext>
            </a:extLst>
          </p:cNvPr>
          <p:cNvSpPr/>
          <p:nvPr/>
        </p:nvSpPr>
        <p:spPr>
          <a:xfrm>
            <a:off x="409575" y="2390910"/>
            <a:ext cx="4165600" cy="2489200"/>
          </a:xfrm>
          <a:prstGeom prst="wedgeRoundRectCallout">
            <a:avLst>
              <a:gd name="adj1" fmla="val 74770"/>
              <a:gd name="adj2" fmla="val 19965"/>
              <a:gd name="adj3" fmla="val 16667"/>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9377007F-BD20-A050-E350-5F493C32A0E0}"/>
              </a:ext>
            </a:extLst>
          </p:cNvPr>
          <p:cNvSpPr>
            <a:spLocks noGrp="1"/>
          </p:cNvSpPr>
          <p:nvPr>
            <p:ph idx="1"/>
          </p:nvPr>
        </p:nvSpPr>
        <p:spPr>
          <a:xfrm>
            <a:off x="517859" y="2570684"/>
            <a:ext cx="3971925" cy="2177780"/>
          </a:xfrm>
          <a:solidFill>
            <a:schemeClr val="accent1">
              <a:lumMod val="20000"/>
              <a:lumOff val="80000"/>
            </a:schemeClr>
          </a:solidFill>
        </p:spPr>
        <p:txBody>
          <a:bodyPr/>
          <a:lstStyle/>
          <a:p>
            <a:pPr marL="0" lvl="1" indent="0" algn="ctr">
              <a:spcBef>
                <a:spcPts val="1000"/>
              </a:spcBef>
              <a:buNone/>
            </a:pPr>
            <a:r>
              <a:rPr lang="en-GB" sz="3000" noProof="0" dirty="0"/>
              <a:t>Assess and validate the impact of implemented strategies transferred from centres to the suburban cities</a:t>
            </a:r>
          </a:p>
        </p:txBody>
      </p:sp>
      <p:sp>
        <p:nvSpPr>
          <p:cNvPr id="4" name="Title 3">
            <a:extLst>
              <a:ext uri="{FF2B5EF4-FFF2-40B4-BE49-F238E27FC236}">
                <a16:creationId xmlns:a16="http://schemas.microsoft.com/office/drawing/2014/main" id="{F01FDDBD-CB20-9E4B-79CB-E4D1ED0091D7}"/>
              </a:ext>
            </a:extLst>
          </p:cNvPr>
          <p:cNvSpPr>
            <a:spLocks noGrp="1"/>
          </p:cNvSpPr>
          <p:nvPr>
            <p:ph type="title"/>
          </p:nvPr>
        </p:nvSpPr>
        <p:spPr/>
        <p:txBody>
          <a:bodyPr/>
          <a:lstStyle/>
          <a:p>
            <a:r>
              <a:rPr lang="en-US" dirty="0"/>
              <a:t>Cross-sectional assessment: objectives</a:t>
            </a:r>
            <a:endParaRPr lang="en-150" dirty="0"/>
          </a:p>
        </p:txBody>
      </p:sp>
      <p:sp>
        <p:nvSpPr>
          <p:cNvPr id="5" name="Slide Number Placeholder 4">
            <a:extLst>
              <a:ext uri="{FF2B5EF4-FFF2-40B4-BE49-F238E27FC236}">
                <a16:creationId xmlns:a16="http://schemas.microsoft.com/office/drawing/2014/main" id="{40CEF97C-5D28-364B-1A7F-A22AD67112CB}"/>
              </a:ext>
            </a:extLst>
          </p:cNvPr>
          <p:cNvSpPr>
            <a:spLocks noGrp="1"/>
          </p:cNvSpPr>
          <p:nvPr>
            <p:ph type="sldNum" sz="quarter" idx="4"/>
          </p:nvPr>
        </p:nvSpPr>
        <p:spPr/>
        <p:txBody>
          <a:bodyPr/>
          <a:lstStyle/>
          <a:p>
            <a:fld id="{437E7021-2E11-47B1-B0C5-16B4B8616A41}" type="slidenum">
              <a:rPr lang="en-US" smtClean="0"/>
              <a:pPr/>
              <a:t>2</a:t>
            </a:fld>
            <a:endParaRPr lang="en-US" dirty="0"/>
          </a:p>
        </p:txBody>
      </p:sp>
      <p:pic>
        <p:nvPicPr>
          <p:cNvPr id="6" name="Immagine 5">
            <a:extLst>
              <a:ext uri="{FF2B5EF4-FFF2-40B4-BE49-F238E27FC236}">
                <a16:creationId xmlns:a16="http://schemas.microsoft.com/office/drawing/2014/main" id="{0D98DF0C-CB5D-EE13-E46F-EB0CB59AA8F5}"/>
              </a:ext>
            </a:extLst>
          </p:cNvPr>
          <p:cNvPicPr>
            <a:picLocks noChangeAspect="1"/>
          </p:cNvPicPr>
          <p:nvPr/>
        </p:nvPicPr>
        <p:blipFill>
          <a:blip r:embed="rId2"/>
          <a:stretch>
            <a:fillRect/>
          </a:stretch>
        </p:blipFill>
        <p:spPr>
          <a:xfrm>
            <a:off x="5692775" y="1505221"/>
            <a:ext cx="6089650" cy="4541543"/>
          </a:xfrm>
          <a:prstGeom prst="rect">
            <a:avLst/>
          </a:prstGeom>
        </p:spPr>
      </p:pic>
    </p:spTree>
    <p:extLst>
      <p:ext uri="{BB962C8B-B14F-4D97-AF65-F5344CB8AC3E}">
        <p14:creationId xmlns:p14="http://schemas.microsoft.com/office/powerpoint/2010/main" val="437388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B32B2-E16B-570F-84E6-482E75499CC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2E8D0A4-B1F8-EAAF-06D1-A15BB492D14F}"/>
              </a:ext>
            </a:extLst>
          </p:cNvPr>
          <p:cNvSpPr>
            <a:spLocks noGrp="1"/>
          </p:cNvSpPr>
          <p:nvPr>
            <p:ph type="title"/>
          </p:nvPr>
        </p:nvSpPr>
        <p:spPr/>
        <p:txBody>
          <a:bodyPr/>
          <a:lstStyle/>
          <a:p>
            <a:r>
              <a:rPr lang="en-US" dirty="0"/>
              <a:t>Cross-sectional assessment: methodology</a:t>
            </a:r>
            <a:endParaRPr lang="en-150" dirty="0"/>
          </a:p>
        </p:txBody>
      </p:sp>
      <p:sp>
        <p:nvSpPr>
          <p:cNvPr id="5" name="Slide Number Placeholder 4">
            <a:extLst>
              <a:ext uri="{FF2B5EF4-FFF2-40B4-BE49-F238E27FC236}">
                <a16:creationId xmlns:a16="http://schemas.microsoft.com/office/drawing/2014/main" id="{1DA7AACD-A24E-2FCF-7BA8-129AA41B6F8A}"/>
              </a:ext>
            </a:extLst>
          </p:cNvPr>
          <p:cNvSpPr>
            <a:spLocks noGrp="1"/>
          </p:cNvSpPr>
          <p:nvPr>
            <p:ph type="sldNum" sz="quarter" idx="4"/>
          </p:nvPr>
        </p:nvSpPr>
        <p:spPr/>
        <p:txBody>
          <a:bodyPr/>
          <a:lstStyle/>
          <a:p>
            <a:fld id="{437E7021-2E11-47B1-B0C5-16B4B8616A41}" type="slidenum">
              <a:rPr lang="en-US" smtClean="0"/>
              <a:pPr/>
              <a:t>3</a:t>
            </a:fld>
            <a:endParaRPr lang="en-US" dirty="0"/>
          </a:p>
        </p:txBody>
      </p:sp>
      <p:pic>
        <p:nvPicPr>
          <p:cNvPr id="9" name="Immagine 8" descr="4 Data Collection Techniques: Which One's Right for You? - Atlan ...">
            <a:extLst>
              <a:ext uri="{FF2B5EF4-FFF2-40B4-BE49-F238E27FC236}">
                <a16:creationId xmlns:a16="http://schemas.microsoft.com/office/drawing/2014/main" id="{946DA435-5A44-77CC-2A4B-B97CEB997B63}"/>
              </a:ext>
            </a:extLst>
          </p:cNvPr>
          <p:cNvPicPr>
            <a:picLocks noChangeAspect="1"/>
          </p:cNvPicPr>
          <p:nvPr/>
        </p:nvPicPr>
        <p:blipFill>
          <a:blip r:embed="rId2"/>
          <a:stretch>
            <a:fillRect/>
          </a:stretch>
        </p:blipFill>
        <p:spPr>
          <a:xfrm>
            <a:off x="4935014" y="1764426"/>
            <a:ext cx="1849392" cy="1658448"/>
          </a:xfrm>
          <a:prstGeom prst="rect">
            <a:avLst/>
          </a:prstGeom>
        </p:spPr>
      </p:pic>
      <p:pic>
        <p:nvPicPr>
          <p:cNvPr id="10" name="Immagine 9" descr="What is a Sampling Plan ? definition and meaning - Business Jargons">
            <a:extLst>
              <a:ext uri="{FF2B5EF4-FFF2-40B4-BE49-F238E27FC236}">
                <a16:creationId xmlns:a16="http://schemas.microsoft.com/office/drawing/2014/main" id="{BE41A928-EFAE-6029-9A9C-68AAA9473B88}"/>
              </a:ext>
            </a:extLst>
          </p:cNvPr>
          <p:cNvPicPr>
            <a:picLocks noChangeAspect="1"/>
          </p:cNvPicPr>
          <p:nvPr/>
        </p:nvPicPr>
        <p:blipFill>
          <a:blip r:embed="rId3"/>
          <a:stretch>
            <a:fillRect/>
          </a:stretch>
        </p:blipFill>
        <p:spPr>
          <a:xfrm>
            <a:off x="9381700" y="1670187"/>
            <a:ext cx="2783649" cy="2009794"/>
          </a:xfrm>
          <a:prstGeom prst="rect">
            <a:avLst/>
          </a:prstGeom>
        </p:spPr>
      </p:pic>
      <p:pic>
        <p:nvPicPr>
          <p:cNvPr id="11" name="Immagine 10" descr="Data Analysis Wallpapers - Top Free Data Analysis Backgrounds ...">
            <a:extLst>
              <a:ext uri="{FF2B5EF4-FFF2-40B4-BE49-F238E27FC236}">
                <a16:creationId xmlns:a16="http://schemas.microsoft.com/office/drawing/2014/main" id="{A4E19ADC-7EEB-14BB-222C-6BC1D3A37E41}"/>
              </a:ext>
            </a:extLst>
          </p:cNvPr>
          <p:cNvPicPr>
            <a:picLocks noChangeAspect="1"/>
          </p:cNvPicPr>
          <p:nvPr/>
        </p:nvPicPr>
        <p:blipFill>
          <a:blip r:embed="rId4"/>
          <a:stretch>
            <a:fillRect/>
          </a:stretch>
        </p:blipFill>
        <p:spPr>
          <a:xfrm>
            <a:off x="7231166" y="4363772"/>
            <a:ext cx="2214745" cy="1475317"/>
          </a:xfrm>
          <a:prstGeom prst="rect">
            <a:avLst/>
          </a:prstGeom>
        </p:spPr>
      </p:pic>
      <p:pic>
        <p:nvPicPr>
          <p:cNvPr id="12" name="Immagine 11" descr="Types Of Mixed Method Approach at Karen Spaulding blog">
            <a:extLst>
              <a:ext uri="{FF2B5EF4-FFF2-40B4-BE49-F238E27FC236}">
                <a16:creationId xmlns:a16="http://schemas.microsoft.com/office/drawing/2014/main" id="{66A5BF22-5368-BA6E-51E5-C395FCB2DA0C}"/>
              </a:ext>
            </a:extLst>
          </p:cNvPr>
          <p:cNvPicPr>
            <a:picLocks noChangeAspect="1"/>
          </p:cNvPicPr>
          <p:nvPr/>
        </p:nvPicPr>
        <p:blipFill>
          <a:blip r:embed="rId5"/>
          <a:stretch>
            <a:fillRect/>
          </a:stretch>
        </p:blipFill>
        <p:spPr>
          <a:xfrm>
            <a:off x="6835347" y="1980227"/>
            <a:ext cx="2181057" cy="1226845"/>
          </a:xfrm>
          <a:prstGeom prst="rect">
            <a:avLst/>
          </a:prstGeom>
        </p:spPr>
      </p:pic>
      <p:sp>
        <p:nvSpPr>
          <p:cNvPr id="13" name="Freccia a destra 12">
            <a:extLst>
              <a:ext uri="{FF2B5EF4-FFF2-40B4-BE49-F238E27FC236}">
                <a16:creationId xmlns:a16="http://schemas.microsoft.com/office/drawing/2014/main" id="{68CEA397-2DE3-DDAD-C936-B029DDD6902C}"/>
              </a:ext>
            </a:extLst>
          </p:cNvPr>
          <p:cNvSpPr/>
          <p:nvPr/>
        </p:nvSpPr>
        <p:spPr>
          <a:xfrm>
            <a:off x="9263444" y="2020210"/>
            <a:ext cx="208104" cy="103813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Immagine 1" descr="Delphi surveys administration process. | Download Scientific Diagram">
            <a:extLst>
              <a:ext uri="{FF2B5EF4-FFF2-40B4-BE49-F238E27FC236}">
                <a16:creationId xmlns:a16="http://schemas.microsoft.com/office/drawing/2014/main" id="{3CCD5295-00EF-F295-4B3F-8D06A8794FA0}"/>
              </a:ext>
            </a:extLst>
          </p:cNvPr>
          <p:cNvPicPr>
            <a:picLocks noChangeAspect="1"/>
          </p:cNvPicPr>
          <p:nvPr/>
        </p:nvPicPr>
        <p:blipFill>
          <a:blip r:embed="rId6"/>
          <a:srcRect b="13453"/>
          <a:stretch>
            <a:fillRect/>
          </a:stretch>
        </p:blipFill>
        <p:spPr>
          <a:xfrm>
            <a:off x="9751882" y="4313537"/>
            <a:ext cx="2413467" cy="1566591"/>
          </a:xfrm>
          <a:prstGeom prst="rect">
            <a:avLst/>
          </a:prstGeom>
        </p:spPr>
      </p:pic>
      <p:sp>
        <p:nvSpPr>
          <p:cNvPr id="16" name="Freccia a destra 15">
            <a:extLst>
              <a:ext uri="{FF2B5EF4-FFF2-40B4-BE49-F238E27FC236}">
                <a16:creationId xmlns:a16="http://schemas.microsoft.com/office/drawing/2014/main" id="{D53AF419-8829-DB9F-957E-CF75F841C0C5}"/>
              </a:ext>
            </a:extLst>
          </p:cNvPr>
          <p:cNvSpPr/>
          <p:nvPr/>
        </p:nvSpPr>
        <p:spPr>
          <a:xfrm rot="5400000">
            <a:off x="10707711" y="3426414"/>
            <a:ext cx="208104" cy="103813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reccia a destra 16">
            <a:extLst>
              <a:ext uri="{FF2B5EF4-FFF2-40B4-BE49-F238E27FC236}">
                <a16:creationId xmlns:a16="http://schemas.microsoft.com/office/drawing/2014/main" id="{C8294E2B-26E0-A6A8-0E9F-63DFB32DE543}"/>
              </a:ext>
            </a:extLst>
          </p:cNvPr>
          <p:cNvSpPr/>
          <p:nvPr/>
        </p:nvSpPr>
        <p:spPr>
          <a:xfrm rot="10800000">
            <a:off x="6957845" y="4577762"/>
            <a:ext cx="208104" cy="103813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Freccia a destra 20">
            <a:extLst>
              <a:ext uri="{FF2B5EF4-FFF2-40B4-BE49-F238E27FC236}">
                <a16:creationId xmlns:a16="http://schemas.microsoft.com/office/drawing/2014/main" id="{742A7D28-0EB3-F4AF-B856-C353C7F92A10}"/>
              </a:ext>
            </a:extLst>
          </p:cNvPr>
          <p:cNvSpPr/>
          <p:nvPr/>
        </p:nvSpPr>
        <p:spPr>
          <a:xfrm rot="10800000">
            <a:off x="9445911" y="4531835"/>
            <a:ext cx="208104" cy="103813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7" name="Immagine 26">
            <a:extLst>
              <a:ext uri="{FF2B5EF4-FFF2-40B4-BE49-F238E27FC236}">
                <a16:creationId xmlns:a16="http://schemas.microsoft.com/office/drawing/2014/main" id="{560712A1-720B-0930-FC06-440A75B5E3EC}"/>
              </a:ext>
            </a:extLst>
          </p:cNvPr>
          <p:cNvPicPr>
            <a:picLocks noChangeAspect="1"/>
          </p:cNvPicPr>
          <p:nvPr/>
        </p:nvPicPr>
        <p:blipFill>
          <a:blip r:embed="rId7"/>
          <a:stretch>
            <a:fillRect/>
          </a:stretch>
        </p:blipFill>
        <p:spPr>
          <a:xfrm>
            <a:off x="4879257" y="5085095"/>
            <a:ext cx="1917269" cy="1290314"/>
          </a:xfrm>
          <a:prstGeom prst="rect">
            <a:avLst/>
          </a:prstGeom>
        </p:spPr>
      </p:pic>
      <p:pic>
        <p:nvPicPr>
          <p:cNvPr id="28" name="Immagine 27" descr="Descriptive Analytics - Methods, Tools and Examples">
            <a:extLst>
              <a:ext uri="{FF2B5EF4-FFF2-40B4-BE49-F238E27FC236}">
                <a16:creationId xmlns:a16="http://schemas.microsoft.com/office/drawing/2014/main" id="{E02CCF01-F83A-DF5B-28B5-A54EC2112C2C}"/>
              </a:ext>
            </a:extLst>
          </p:cNvPr>
          <p:cNvPicPr>
            <a:picLocks noChangeAspect="1"/>
          </p:cNvPicPr>
          <p:nvPr/>
        </p:nvPicPr>
        <p:blipFill>
          <a:blip r:embed="rId8"/>
          <a:srcRect t="13301"/>
          <a:stretch>
            <a:fillRect/>
          </a:stretch>
        </p:blipFill>
        <p:spPr>
          <a:xfrm>
            <a:off x="4804849" y="4028238"/>
            <a:ext cx="2066083" cy="1007194"/>
          </a:xfrm>
          <a:prstGeom prst="rect">
            <a:avLst/>
          </a:prstGeom>
        </p:spPr>
      </p:pic>
      <p:pic>
        <p:nvPicPr>
          <p:cNvPr id="3" name="Immagine 2">
            <a:extLst>
              <a:ext uri="{FF2B5EF4-FFF2-40B4-BE49-F238E27FC236}">
                <a16:creationId xmlns:a16="http://schemas.microsoft.com/office/drawing/2014/main" id="{13102ADC-7D2A-62CC-4AD4-7C953577703D}"/>
              </a:ext>
            </a:extLst>
          </p:cNvPr>
          <p:cNvPicPr>
            <a:picLocks noChangeAspect="1"/>
          </p:cNvPicPr>
          <p:nvPr/>
        </p:nvPicPr>
        <p:blipFill>
          <a:blip r:embed="rId9"/>
          <a:stretch>
            <a:fillRect/>
          </a:stretch>
        </p:blipFill>
        <p:spPr>
          <a:xfrm>
            <a:off x="359930" y="1521906"/>
            <a:ext cx="4197879" cy="4779255"/>
          </a:xfrm>
          <a:prstGeom prst="rect">
            <a:avLst/>
          </a:prstGeom>
        </p:spPr>
      </p:pic>
    </p:spTree>
    <p:extLst>
      <p:ext uri="{BB962C8B-B14F-4D97-AF65-F5344CB8AC3E}">
        <p14:creationId xmlns:p14="http://schemas.microsoft.com/office/powerpoint/2010/main" val="695228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ppt_x"/>
                                          </p:val>
                                        </p:tav>
                                        <p:tav tm="100000">
                                          <p:val>
                                            <p:strVal val="#ppt_x"/>
                                          </p:val>
                                        </p:tav>
                                      </p:tavLst>
                                    </p:anim>
                                    <p:anim calcmode="lin" valueType="num">
                                      <p:cBhvr additive="base">
                                        <p:cTn id="3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500" fill="hold"/>
                                        <p:tgtEl>
                                          <p:spTgt spid="2"/>
                                        </p:tgtEl>
                                        <p:attrNameLst>
                                          <p:attrName>ppt_x</p:attrName>
                                        </p:attrNameLst>
                                      </p:cBhvr>
                                      <p:tavLst>
                                        <p:tav tm="0">
                                          <p:val>
                                            <p:strVal val="#ppt_x"/>
                                          </p:val>
                                        </p:tav>
                                        <p:tav tm="100000">
                                          <p:val>
                                            <p:strVal val="#ppt_x"/>
                                          </p:val>
                                        </p:tav>
                                      </p:tavLst>
                                    </p:anim>
                                    <p:anim calcmode="lin" valueType="num">
                                      <p:cBhvr additive="base">
                                        <p:cTn id="3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500" fill="hold"/>
                                        <p:tgtEl>
                                          <p:spTgt spid="21"/>
                                        </p:tgtEl>
                                        <p:attrNameLst>
                                          <p:attrName>ppt_x</p:attrName>
                                        </p:attrNameLst>
                                      </p:cBhvr>
                                      <p:tavLst>
                                        <p:tav tm="0">
                                          <p:val>
                                            <p:strVal val="#ppt_x"/>
                                          </p:val>
                                        </p:tav>
                                        <p:tav tm="100000">
                                          <p:val>
                                            <p:strVal val="#ppt_x"/>
                                          </p:val>
                                        </p:tav>
                                      </p:tavLst>
                                    </p:anim>
                                    <p:anim calcmode="lin" valueType="num">
                                      <p:cBhvr additive="base">
                                        <p:cTn id="4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fill="hold"/>
                                        <p:tgtEl>
                                          <p:spTgt spid="17"/>
                                        </p:tgtEl>
                                        <p:attrNameLst>
                                          <p:attrName>ppt_x</p:attrName>
                                        </p:attrNameLst>
                                      </p:cBhvr>
                                      <p:tavLst>
                                        <p:tav tm="0">
                                          <p:val>
                                            <p:strVal val="#ppt_x"/>
                                          </p:val>
                                        </p:tav>
                                        <p:tav tm="100000">
                                          <p:val>
                                            <p:strVal val="#ppt_x"/>
                                          </p:val>
                                        </p:tav>
                                      </p:tavLst>
                                    </p:anim>
                                    <p:anim calcmode="lin" valueType="num">
                                      <p:cBhvr additive="base">
                                        <p:cTn id="5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28"/>
                                        </p:tgtEl>
                                        <p:attrNameLst>
                                          <p:attrName>style.visibility</p:attrName>
                                        </p:attrNameLst>
                                      </p:cBhvr>
                                      <p:to>
                                        <p:strVal val="visible"/>
                                      </p:to>
                                    </p:set>
                                    <p:anim calcmode="lin" valueType="num">
                                      <p:cBhvr additive="base">
                                        <p:cTn id="59" dur="500" fill="hold"/>
                                        <p:tgtEl>
                                          <p:spTgt spid="28"/>
                                        </p:tgtEl>
                                        <p:attrNameLst>
                                          <p:attrName>ppt_x</p:attrName>
                                        </p:attrNameLst>
                                      </p:cBhvr>
                                      <p:tavLst>
                                        <p:tav tm="0">
                                          <p:val>
                                            <p:strVal val="#ppt_x"/>
                                          </p:val>
                                        </p:tav>
                                        <p:tav tm="100000">
                                          <p:val>
                                            <p:strVal val="#ppt_x"/>
                                          </p:val>
                                        </p:tav>
                                      </p:tavLst>
                                    </p:anim>
                                    <p:anim calcmode="lin" valueType="num">
                                      <p:cBhvr additive="base">
                                        <p:cTn id="60" dur="500" fill="hold"/>
                                        <p:tgtEl>
                                          <p:spTgt spid="28"/>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additive="base">
                                        <p:cTn id="63" dur="500" fill="hold"/>
                                        <p:tgtEl>
                                          <p:spTgt spid="27"/>
                                        </p:tgtEl>
                                        <p:attrNameLst>
                                          <p:attrName>ppt_x</p:attrName>
                                        </p:attrNameLst>
                                      </p:cBhvr>
                                      <p:tavLst>
                                        <p:tav tm="0">
                                          <p:val>
                                            <p:strVal val="#ppt_x"/>
                                          </p:val>
                                        </p:tav>
                                        <p:tav tm="100000">
                                          <p:val>
                                            <p:strVal val="#ppt_x"/>
                                          </p:val>
                                        </p:tav>
                                      </p:tavLst>
                                    </p:anim>
                                    <p:anim calcmode="lin" valueType="num">
                                      <p:cBhvr additive="base">
                                        <p:cTn id="6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17" grpId="0" animBg="1"/>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48FBA-E5A4-2A04-C954-B71C79246FC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DACE013-0A9A-973C-BE37-A08772ACF00D}"/>
              </a:ext>
            </a:extLst>
          </p:cNvPr>
          <p:cNvSpPr>
            <a:spLocks noGrp="1"/>
          </p:cNvSpPr>
          <p:nvPr>
            <p:ph type="title"/>
          </p:nvPr>
        </p:nvSpPr>
        <p:spPr/>
        <p:txBody>
          <a:bodyPr/>
          <a:lstStyle/>
          <a:p>
            <a:r>
              <a:rPr lang="en-US" dirty="0"/>
              <a:t>Methodology: data collection</a:t>
            </a:r>
            <a:endParaRPr lang="en-150" dirty="0"/>
          </a:p>
        </p:txBody>
      </p:sp>
      <p:pic>
        <p:nvPicPr>
          <p:cNvPr id="6" name="Immagine 5">
            <a:extLst>
              <a:ext uri="{FF2B5EF4-FFF2-40B4-BE49-F238E27FC236}">
                <a16:creationId xmlns:a16="http://schemas.microsoft.com/office/drawing/2014/main" id="{6884AA94-5A4C-8F1F-A5DA-DC42A81A5DAC}"/>
              </a:ext>
            </a:extLst>
          </p:cNvPr>
          <p:cNvPicPr>
            <a:picLocks noChangeAspect="1"/>
          </p:cNvPicPr>
          <p:nvPr/>
        </p:nvPicPr>
        <p:blipFill>
          <a:blip r:embed="rId2"/>
          <a:stretch>
            <a:fillRect/>
          </a:stretch>
        </p:blipFill>
        <p:spPr>
          <a:xfrm>
            <a:off x="232754" y="2061224"/>
            <a:ext cx="6555396" cy="3973815"/>
          </a:xfrm>
          <a:prstGeom prst="rect">
            <a:avLst/>
          </a:prstGeom>
        </p:spPr>
      </p:pic>
      <p:pic>
        <p:nvPicPr>
          <p:cNvPr id="7" name="Immagine 6">
            <a:extLst>
              <a:ext uri="{FF2B5EF4-FFF2-40B4-BE49-F238E27FC236}">
                <a16:creationId xmlns:a16="http://schemas.microsoft.com/office/drawing/2014/main" id="{AB1DC1F7-148C-35F7-156D-903ACC5FF315}"/>
              </a:ext>
            </a:extLst>
          </p:cNvPr>
          <p:cNvPicPr>
            <a:picLocks noChangeAspect="1"/>
          </p:cNvPicPr>
          <p:nvPr/>
        </p:nvPicPr>
        <p:blipFill>
          <a:blip r:embed="rId3"/>
          <a:stretch>
            <a:fillRect/>
          </a:stretch>
        </p:blipFill>
        <p:spPr>
          <a:xfrm>
            <a:off x="6923755" y="2061224"/>
            <a:ext cx="5035491" cy="1527796"/>
          </a:xfrm>
          <a:prstGeom prst="rect">
            <a:avLst/>
          </a:prstGeom>
        </p:spPr>
      </p:pic>
      <p:sp>
        <p:nvSpPr>
          <p:cNvPr id="8" name="Content Placeholder 2">
            <a:extLst>
              <a:ext uri="{FF2B5EF4-FFF2-40B4-BE49-F238E27FC236}">
                <a16:creationId xmlns:a16="http://schemas.microsoft.com/office/drawing/2014/main" id="{A8FAED06-52A0-03FD-2434-6F323FD16FD4}"/>
              </a:ext>
            </a:extLst>
          </p:cNvPr>
          <p:cNvSpPr>
            <a:spLocks noGrp="1"/>
          </p:cNvSpPr>
          <p:nvPr>
            <p:ph idx="1"/>
          </p:nvPr>
        </p:nvSpPr>
        <p:spPr>
          <a:xfrm>
            <a:off x="1937429" y="1461216"/>
            <a:ext cx="3146045" cy="342719"/>
          </a:xfrm>
        </p:spPr>
        <p:txBody>
          <a:bodyPr/>
          <a:lstStyle/>
          <a:p>
            <a:pPr marL="0" lvl="1" indent="0">
              <a:spcBef>
                <a:spcPts val="1000"/>
              </a:spcBef>
              <a:buNone/>
            </a:pPr>
            <a:r>
              <a:rPr lang="en-US" sz="2400" b="1" dirty="0"/>
              <a:t>Questionnaire structure</a:t>
            </a:r>
          </a:p>
        </p:txBody>
      </p:sp>
      <p:sp>
        <p:nvSpPr>
          <p:cNvPr id="15" name="Content Placeholder 2">
            <a:extLst>
              <a:ext uri="{FF2B5EF4-FFF2-40B4-BE49-F238E27FC236}">
                <a16:creationId xmlns:a16="http://schemas.microsoft.com/office/drawing/2014/main" id="{BB872335-21AE-9A77-3283-DDEA475CCF46}"/>
              </a:ext>
            </a:extLst>
          </p:cNvPr>
          <p:cNvSpPr txBox="1">
            <a:spLocks/>
          </p:cNvSpPr>
          <p:nvPr/>
        </p:nvSpPr>
        <p:spPr>
          <a:xfrm>
            <a:off x="7152355" y="1461215"/>
            <a:ext cx="3146045" cy="342719"/>
          </a:xfrm>
          <a:prstGeom prst="rect">
            <a:avLst/>
          </a:prstGeom>
        </p:spPr>
        <p:txBody>
          <a:bodyPr/>
          <a:lstStyle>
            <a:lvl1pPr marL="228600" indent="-228600" algn="just" defTabSz="914400" rtl="0" eaLnBrk="1" latinLnBrk="0" hangingPunct="1">
              <a:lnSpc>
                <a:spcPct val="90000"/>
              </a:lnSpc>
              <a:spcBef>
                <a:spcPts val="1000"/>
              </a:spcBef>
              <a:buFont typeface="Arial" panose="020B0604020202020204" pitchFamily="34" charset="0"/>
              <a:buChar char="•"/>
              <a:defRPr sz="2400" kern="1200">
                <a:solidFill>
                  <a:srgbClr val="0F3743"/>
                </a:solidFill>
                <a:latin typeface="+mj-lt"/>
                <a:ea typeface="+mn-ea"/>
                <a:cs typeface="+mn-cs"/>
              </a:defRPr>
            </a:lvl1pPr>
            <a:lvl2pPr marL="685800" indent="-228600" algn="just" defTabSz="914400" rtl="0" eaLnBrk="1" latinLnBrk="0" hangingPunct="1">
              <a:lnSpc>
                <a:spcPct val="90000"/>
              </a:lnSpc>
              <a:spcBef>
                <a:spcPts val="500"/>
              </a:spcBef>
              <a:buFont typeface="Arial" panose="020B0604020202020204" pitchFamily="34" charset="0"/>
              <a:buChar char="•"/>
              <a:defRPr sz="2000" kern="1200">
                <a:solidFill>
                  <a:srgbClr val="0F3743"/>
                </a:solidFill>
                <a:latin typeface="+mj-lt"/>
                <a:ea typeface="+mn-ea"/>
                <a:cs typeface="+mn-cs"/>
              </a:defRPr>
            </a:lvl2pPr>
            <a:lvl3pPr marL="1143000" indent="-228600" algn="just" defTabSz="914400" rtl="0" eaLnBrk="1" latinLnBrk="0" hangingPunct="1">
              <a:lnSpc>
                <a:spcPct val="90000"/>
              </a:lnSpc>
              <a:spcBef>
                <a:spcPts val="500"/>
              </a:spcBef>
              <a:buFont typeface="Arial" panose="020B0604020202020204" pitchFamily="34" charset="0"/>
              <a:buChar char="•"/>
              <a:defRPr sz="1800" kern="1200">
                <a:solidFill>
                  <a:srgbClr val="0F3743"/>
                </a:solidFill>
                <a:latin typeface="+mj-lt"/>
                <a:ea typeface="+mn-ea"/>
                <a:cs typeface="+mn-cs"/>
              </a:defRPr>
            </a:lvl3pPr>
            <a:lvl4pPr marL="1600200" indent="-228600" algn="just" defTabSz="914400" rtl="0" eaLnBrk="1" latinLnBrk="0" hangingPunct="1">
              <a:lnSpc>
                <a:spcPct val="90000"/>
              </a:lnSpc>
              <a:spcBef>
                <a:spcPts val="500"/>
              </a:spcBef>
              <a:buFont typeface="Arial" panose="020B0604020202020204" pitchFamily="34" charset="0"/>
              <a:buChar char="•"/>
              <a:defRPr sz="1600" kern="1200">
                <a:solidFill>
                  <a:srgbClr val="0F3743"/>
                </a:solidFill>
                <a:latin typeface="+mj-lt"/>
                <a:ea typeface="+mn-ea"/>
                <a:cs typeface="+mn-cs"/>
              </a:defRPr>
            </a:lvl4pPr>
            <a:lvl5pPr marL="2057400" indent="-228600" algn="just" defTabSz="914400" rtl="0" eaLnBrk="1" latinLnBrk="0" hangingPunct="1">
              <a:lnSpc>
                <a:spcPct val="90000"/>
              </a:lnSpc>
              <a:spcBef>
                <a:spcPts val="500"/>
              </a:spcBef>
              <a:buFont typeface="Arial" panose="020B0604020202020204" pitchFamily="34" charset="0"/>
              <a:buChar char="•"/>
              <a:defRPr sz="1600" kern="1200">
                <a:solidFill>
                  <a:srgbClr val="0F3743"/>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spcBef>
                <a:spcPts val="1000"/>
              </a:spcBef>
              <a:buFont typeface="Arial" panose="020B0604020202020204" pitchFamily="34" charset="0"/>
              <a:buNone/>
            </a:pPr>
            <a:r>
              <a:rPr lang="en-US" sz="2400" b="1" dirty="0"/>
              <a:t>Focus Group structure</a:t>
            </a:r>
          </a:p>
        </p:txBody>
      </p:sp>
      <p:pic>
        <p:nvPicPr>
          <p:cNvPr id="18" name="Immagine 17" descr="Questionnaire Template Stock Photos, Images and Backgrounds for Free ...">
            <a:extLst>
              <a:ext uri="{FF2B5EF4-FFF2-40B4-BE49-F238E27FC236}">
                <a16:creationId xmlns:a16="http://schemas.microsoft.com/office/drawing/2014/main" id="{66D8B1AD-C412-4155-8510-95F90D855DB4}"/>
              </a:ext>
            </a:extLst>
          </p:cNvPr>
          <p:cNvPicPr>
            <a:picLocks noChangeAspect="1"/>
          </p:cNvPicPr>
          <p:nvPr/>
        </p:nvPicPr>
        <p:blipFill>
          <a:blip r:embed="rId4"/>
          <a:stretch>
            <a:fillRect/>
          </a:stretch>
        </p:blipFill>
        <p:spPr>
          <a:xfrm>
            <a:off x="5083474" y="1026515"/>
            <a:ext cx="980933" cy="1036111"/>
          </a:xfrm>
          <a:prstGeom prst="rect">
            <a:avLst/>
          </a:prstGeom>
        </p:spPr>
      </p:pic>
      <p:sp>
        <p:nvSpPr>
          <p:cNvPr id="22" name="CasellaDiTesto 21">
            <a:extLst>
              <a:ext uri="{FF2B5EF4-FFF2-40B4-BE49-F238E27FC236}">
                <a16:creationId xmlns:a16="http://schemas.microsoft.com/office/drawing/2014/main" id="{149E39F3-CFB9-20BF-942D-0AF70487A4DC}"/>
              </a:ext>
            </a:extLst>
          </p:cNvPr>
          <p:cNvSpPr txBox="1"/>
          <p:nvPr/>
        </p:nvSpPr>
        <p:spPr>
          <a:xfrm>
            <a:off x="3051810" y="3250049"/>
            <a:ext cx="6103620" cy="369332"/>
          </a:xfrm>
          <a:prstGeom prst="rect">
            <a:avLst/>
          </a:prstGeom>
          <a:noFill/>
        </p:spPr>
        <p:txBody>
          <a:bodyPr wrap="square">
            <a:spAutoFit/>
          </a:bodyPr>
          <a:lstStyle/>
          <a:p>
            <a:endParaRPr lang="en-GB" dirty="0"/>
          </a:p>
        </p:txBody>
      </p:sp>
      <p:pic>
        <p:nvPicPr>
          <p:cNvPr id="24" name="Immagine 23">
            <a:extLst>
              <a:ext uri="{FF2B5EF4-FFF2-40B4-BE49-F238E27FC236}">
                <a16:creationId xmlns:a16="http://schemas.microsoft.com/office/drawing/2014/main" id="{1F5873BC-5AC8-2A55-819A-330AB889F07D}"/>
              </a:ext>
            </a:extLst>
          </p:cNvPr>
          <p:cNvPicPr>
            <a:picLocks noChangeAspect="1"/>
          </p:cNvPicPr>
          <p:nvPr/>
        </p:nvPicPr>
        <p:blipFill>
          <a:blip r:embed="rId5"/>
          <a:stretch>
            <a:fillRect/>
          </a:stretch>
        </p:blipFill>
        <p:spPr>
          <a:xfrm>
            <a:off x="10024465" y="1291139"/>
            <a:ext cx="1712595" cy="682870"/>
          </a:xfrm>
          <a:prstGeom prst="rect">
            <a:avLst/>
          </a:prstGeom>
        </p:spPr>
      </p:pic>
    </p:spTree>
    <p:extLst>
      <p:ext uri="{BB962C8B-B14F-4D97-AF65-F5344CB8AC3E}">
        <p14:creationId xmlns:p14="http://schemas.microsoft.com/office/powerpoint/2010/main" val="1600544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C607B-FCB6-ADDB-589A-96B2FB164CF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587834-9150-AFB9-E2F0-17FAF5575744}"/>
              </a:ext>
            </a:extLst>
          </p:cNvPr>
          <p:cNvSpPr>
            <a:spLocks noGrp="1"/>
          </p:cNvSpPr>
          <p:nvPr>
            <p:ph idx="1"/>
          </p:nvPr>
        </p:nvSpPr>
        <p:spPr>
          <a:xfrm>
            <a:off x="192405" y="1505221"/>
            <a:ext cx="3830955" cy="1290294"/>
          </a:xfrm>
        </p:spPr>
        <p:txBody>
          <a:bodyPr/>
          <a:lstStyle/>
          <a:p>
            <a:pPr marL="457200" lvl="1" indent="-457200">
              <a:spcBef>
                <a:spcPts val="1000"/>
              </a:spcBef>
              <a:buFont typeface="Wingdings" panose="05000000000000000000" pitchFamily="2" charset="2"/>
              <a:buChar char="§"/>
            </a:pPr>
            <a:r>
              <a:rPr lang="en-US" sz="2200" dirty="0"/>
              <a:t>Non probabilistic </a:t>
            </a:r>
            <a:r>
              <a:rPr lang="en-US" sz="2200" b="1" dirty="0"/>
              <a:t>sampling</a:t>
            </a:r>
            <a:r>
              <a:rPr lang="en-US" sz="2200" dirty="0"/>
              <a:t> methods, using a hybrid approach: more methods in chain</a:t>
            </a:r>
          </a:p>
        </p:txBody>
      </p:sp>
      <p:sp>
        <p:nvSpPr>
          <p:cNvPr id="4" name="Title 3">
            <a:extLst>
              <a:ext uri="{FF2B5EF4-FFF2-40B4-BE49-F238E27FC236}">
                <a16:creationId xmlns:a16="http://schemas.microsoft.com/office/drawing/2014/main" id="{4806851B-6FF4-32F9-3FB0-43EB21879870}"/>
              </a:ext>
            </a:extLst>
          </p:cNvPr>
          <p:cNvSpPr>
            <a:spLocks noGrp="1"/>
          </p:cNvSpPr>
          <p:nvPr>
            <p:ph type="title"/>
          </p:nvPr>
        </p:nvSpPr>
        <p:spPr/>
        <p:txBody>
          <a:bodyPr/>
          <a:lstStyle/>
          <a:p>
            <a:r>
              <a:rPr lang="en-US" dirty="0"/>
              <a:t>Methodology: sampling plan and survey administration</a:t>
            </a:r>
            <a:endParaRPr lang="en-150" dirty="0"/>
          </a:p>
        </p:txBody>
      </p:sp>
      <p:sp>
        <p:nvSpPr>
          <p:cNvPr id="5" name="Slide Number Placeholder 4">
            <a:extLst>
              <a:ext uri="{FF2B5EF4-FFF2-40B4-BE49-F238E27FC236}">
                <a16:creationId xmlns:a16="http://schemas.microsoft.com/office/drawing/2014/main" id="{42BF17FB-71FB-DE45-2A74-15F2F327856E}"/>
              </a:ext>
            </a:extLst>
          </p:cNvPr>
          <p:cNvSpPr>
            <a:spLocks noGrp="1"/>
          </p:cNvSpPr>
          <p:nvPr>
            <p:ph type="sldNum" sz="quarter" idx="4"/>
          </p:nvPr>
        </p:nvSpPr>
        <p:spPr/>
        <p:txBody>
          <a:bodyPr/>
          <a:lstStyle/>
          <a:p>
            <a:fld id="{437E7021-2E11-47B1-B0C5-16B4B8616A41}" type="slidenum">
              <a:rPr lang="en-US" smtClean="0"/>
              <a:pPr/>
              <a:t>5</a:t>
            </a:fld>
            <a:endParaRPr lang="en-US" dirty="0"/>
          </a:p>
        </p:txBody>
      </p:sp>
      <p:sp>
        <p:nvSpPr>
          <p:cNvPr id="7" name="CasellaDiTesto 6">
            <a:extLst>
              <a:ext uri="{FF2B5EF4-FFF2-40B4-BE49-F238E27FC236}">
                <a16:creationId xmlns:a16="http://schemas.microsoft.com/office/drawing/2014/main" id="{AB23F7DD-4CB2-00CF-A775-A54EED16C327}"/>
              </a:ext>
            </a:extLst>
          </p:cNvPr>
          <p:cNvSpPr txBox="1"/>
          <p:nvPr/>
        </p:nvSpPr>
        <p:spPr>
          <a:xfrm>
            <a:off x="762590" y="2795515"/>
            <a:ext cx="2264136" cy="424732"/>
          </a:xfrm>
          <a:prstGeom prst="rect">
            <a:avLst/>
          </a:prstGeom>
          <a:noFill/>
        </p:spPr>
        <p:txBody>
          <a:bodyPr wrap="square">
            <a:spAutoFit/>
          </a:bodyPr>
          <a:lstStyle/>
          <a:p>
            <a:pPr marL="0" lvl="1" algn="ctr">
              <a:lnSpc>
                <a:spcPct val="90000"/>
              </a:lnSpc>
              <a:spcBef>
                <a:spcPts val="1000"/>
              </a:spcBef>
            </a:pPr>
            <a:r>
              <a:rPr lang="en-US" sz="2400" b="1" dirty="0">
                <a:solidFill>
                  <a:srgbClr val="0F3743"/>
                </a:solidFill>
                <a:latin typeface="+mj-lt"/>
              </a:rPr>
              <a:t>CITIZENS</a:t>
            </a:r>
          </a:p>
        </p:txBody>
      </p:sp>
      <p:pic>
        <p:nvPicPr>
          <p:cNvPr id="12" name="Immagine 11">
            <a:extLst>
              <a:ext uri="{FF2B5EF4-FFF2-40B4-BE49-F238E27FC236}">
                <a16:creationId xmlns:a16="http://schemas.microsoft.com/office/drawing/2014/main" id="{FDA816F1-2555-15BF-FAF3-666A00E36CB6}"/>
              </a:ext>
            </a:extLst>
          </p:cNvPr>
          <p:cNvPicPr>
            <a:picLocks noChangeAspect="1"/>
          </p:cNvPicPr>
          <p:nvPr/>
        </p:nvPicPr>
        <p:blipFill>
          <a:blip r:embed="rId2"/>
          <a:stretch>
            <a:fillRect/>
          </a:stretch>
        </p:blipFill>
        <p:spPr>
          <a:xfrm>
            <a:off x="762590" y="3203102"/>
            <a:ext cx="2264136" cy="1797910"/>
          </a:xfrm>
          <a:prstGeom prst="rect">
            <a:avLst/>
          </a:prstGeom>
        </p:spPr>
      </p:pic>
      <p:sp>
        <p:nvSpPr>
          <p:cNvPr id="13" name="CasellaDiTesto 12">
            <a:extLst>
              <a:ext uri="{FF2B5EF4-FFF2-40B4-BE49-F238E27FC236}">
                <a16:creationId xmlns:a16="http://schemas.microsoft.com/office/drawing/2014/main" id="{DEC3BF8F-5A6D-5A14-9393-53AEEC11BEA4}"/>
              </a:ext>
            </a:extLst>
          </p:cNvPr>
          <p:cNvSpPr txBox="1"/>
          <p:nvPr/>
        </p:nvSpPr>
        <p:spPr>
          <a:xfrm>
            <a:off x="762590" y="5145217"/>
            <a:ext cx="2264136" cy="424732"/>
          </a:xfrm>
          <a:prstGeom prst="rect">
            <a:avLst/>
          </a:prstGeom>
          <a:noFill/>
        </p:spPr>
        <p:txBody>
          <a:bodyPr wrap="square">
            <a:spAutoFit/>
          </a:bodyPr>
          <a:lstStyle/>
          <a:p>
            <a:pPr marL="0" lvl="1" algn="ctr">
              <a:lnSpc>
                <a:spcPct val="90000"/>
              </a:lnSpc>
              <a:spcBef>
                <a:spcPts val="1000"/>
              </a:spcBef>
            </a:pPr>
            <a:r>
              <a:rPr lang="en-US" sz="2400" b="1" dirty="0">
                <a:solidFill>
                  <a:srgbClr val="0F3743"/>
                </a:solidFill>
                <a:latin typeface="+mj-lt"/>
              </a:rPr>
              <a:t>STAKEHOLDERS</a:t>
            </a:r>
          </a:p>
        </p:txBody>
      </p:sp>
      <p:pic>
        <p:nvPicPr>
          <p:cNvPr id="14" name="Immagine 13">
            <a:extLst>
              <a:ext uri="{FF2B5EF4-FFF2-40B4-BE49-F238E27FC236}">
                <a16:creationId xmlns:a16="http://schemas.microsoft.com/office/drawing/2014/main" id="{CC2C6EAA-6335-FD99-2707-3008DA0D31EA}"/>
              </a:ext>
            </a:extLst>
          </p:cNvPr>
          <p:cNvPicPr>
            <a:picLocks noChangeAspect="1"/>
          </p:cNvPicPr>
          <p:nvPr/>
        </p:nvPicPr>
        <p:blipFill>
          <a:blip r:embed="rId3"/>
          <a:stretch>
            <a:fillRect/>
          </a:stretch>
        </p:blipFill>
        <p:spPr>
          <a:xfrm>
            <a:off x="762589" y="5535659"/>
            <a:ext cx="2264136" cy="645333"/>
          </a:xfrm>
          <a:prstGeom prst="rect">
            <a:avLst/>
          </a:prstGeom>
        </p:spPr>
      </p:pic>
      <p:sp>
        <p:nvSpPr>
          <p:cNvPr id="16" name="CasellaDiTesto 15">
            <a:extLst>
              <a:ext uri="{FF2B5EF4-FFF2-40B4-BE49-F238E27FC236}">
                <a16:creationId xmlns:a16="http://schemas.microsoft.com/office/drawing/2014/main" id="{7E49DBCB-65E9-4F7A-D996-55BAFC32E0F5}"/>
              </a:ext>
            </a:extLst>
          </p:cNvPr>
          <p:cNvSpPr txBox="1"/>
          <p:nvPr/>
        </p:nvSpPr>
        <p:spPr>
          <a:xfrm>
            <a:off x="4533903" y="1505221"/>
            <a:ext cx="5230744" cy="4159087"/>
          </a:xfrm>
          <a:prstGeom prst="rect">
            <a:avLst/>
          </a:prstGeom>
          <a:noFill/>
        </p:spPr>
        <p:txBody>
          <a:bodyPr wrap="square">
            <a:spAutoFit/>
          </a:bodyPr>
          <a:lstStyle/>
          <a:p>
            <a:pPr marL="0" lvl="1" algn="just">
              <a:lnSpc>
                <a:spcPct val="90000"/>
              </a:lnSpc>
              <a:spcAft>
                <a:spcPts val="800"/>
              </a:spcAft>
            </a:pPr>
            <a:r>
              <a:rPr lang="en-GB" sz="2200" b="1" dirty="0">
                <a:solidFill>
                  <a:srgbClr val="0F3743"/>
                </a:solidFill>
                <a:latin typeface="+mj-lt"/>
              </a:rPr>
              <a:t>Administration</a:t>
            </a:r>
          </a:p>
          <a:p>
            <a:pPr lvl="1" indent="-457200" algn="just">
              <a:lnSpc>
                <a:spcPct val="90000"/>
              </a:lnSpc>
              <a:spcAft>
                <a:spcPts val="800"/>
              </a:spcAft>
              <a:buFont typeface="Wingdings" panose="05000000000000000000" pitchFamily="2" charset="2"/>
              <a:buChar char="§"/>
            </a:pPr>
            <a:r>
              <a:rPr lang="en-GB" sz="2200" dirty="0">
                <a:solidFill>
                  <a:srgbClr val="0F3743"/>
                </a:solidFill>
                <a:latin typeface="+mj-lt"/>
              </a:rPr>
              <a:t>CAWI (Computer Assisted Web Interview) administered online through Lime Survey</a:t>
            </a:r>
          </a:p>
          <a:p>
            <a:pPr lvl="1" indent="-457200" algn="just">
              <a:lnSpc>
                <a:spcPct val="90000"/>
              </a:lnSpc>
              <a:spcAft>
                <a:spcPts val="800"/>
              </a:spcAft>
              <a:buFont typeface="Wingdings" panose="05000000000000000000" pitchFamily="2" charset="2"/>
              <a:buChar char="§"/>
            </a:pPr>
            <a:r>
              <a:rPr lang="en-GB" sz="2200" dirty="0">
                <a:solidFill>
                  <a:srgbClr val="0F3743"/>
                </a:solidFill>
                <a:latin typeface="+mj-lt"/>
              </a:rPr>
              <a:t>Link to the questionnaire was sent via e-mail to: commuter associations, environmental associations, companies, etc.  and spread via social media</a:t>
            </a:r>
            <a:endParaRPr lang="it-IT" sz="2200" dirty="0">
              <a:solidFill>
                <a:srgbClr val="0F3743"/>
              </a:solidFill>
              <a:latin typeface="+mj-lt"/>
            </a:endParaRPr>
          </a:p>
          <a:p>
            <a:pPr lvl="1" indent="-457200" algn="just">
              <a:lnSpc>
                <a:spcPct val="90000"/>
              </a:lnSpc>
              <a:spcAft>
                <a:spcPts val="800"/>
              </a:spcAft>
              <a:buFont typeface="Wingdings" panose="05000000000000000000" pitchFamily="2" charset="2"/>
              <a:buChar char="§"/>
            </a:pPr>
            <a:r>
              <a:rPr lang="en-GB" sz="2200" dirty="0">
                <a:solidFill>
                  <a:srgbClr val="0F3743"/>
                </a:solidFill>
                <a:latin typeface="+mj-lt"/>
              </a:rPr>
              <a:t>Voluntary participation, without any incentive or reward</a:t>
            </a:r>
          </a:p>
          <a:p>
            <a:pPr lvl="1" indent="-457200" algn="just">
              <a:lnSpc>
                <a:spcPct val="90000"/>
              </a:lnSpc>
              <a:spcAft>
                <a:spcPts val="800"/>
              </a:spcAft>
              <a:buFont typeface="Wingdings" panose="05000000000000000000" pitchFamily="2" charset="2"/>
              <a:buChar char="§"/>
            </a:pPr>
            <a:r>
              <a:rPr lang="en-GB" sz="2200" dirty="0">
                <a:solidFill>
                  <a:srgbClr val="0F3743"/>
                </a:solidFill>
                <a:latin typeface="+mj-lt"/>
              </a:rPr>
              <a:t>Privacy policy for questionnaire and focus group (consent form)</a:t>
            </a:r>
            <a:endParaRPr lang="it-IT" sz="2200" dirty="0">
              <a:solidFill>
                <a:srgbClr val="0F3743"/>
              </a:solidFill>
              <a:latin typeface="+mj-lt"/>
            </a:endParaRPr>
          </a:p>
        </p:txBody>
      </p:sp>
      <p:pic>
        <p:nvPicPr>
          <p:cNvPr id="2" name="Immagine 1">
            <a:extLst>
              <a:ext uri="{FF2B5EF4-FFF2-40B4-BE49-F238E27FC236}">
                <a16:creationId xmlns:a16="http://schemas.microsoft.com/office/drawing/2014/main" id="{14D6E75F-957C-61B2-1F72-11F01D1A4E49}"/>
              </a:ext>
            </a:extLst>
          </p:cNvPr>
          <p:cNvPicPr>
            <a:picLocks noChangeAspect="1"/>
          </p:cNvPicPr>
          <p:nvPr/>
        </p:nvPicPr>
        <p:blipFill>
          <a:blip r:embed="rId4"/>
          <a:stretch>
            <a:fillRect/>
          </a:stretch>
        </p:blipFill>
        <p:spPr>
          <a:xfrm>
            <a:off x="10059874" y="2008956"/>
            <a:ext cx="1807745" cy="598172"/>
          </a:xfrm>
          <a:prstGeom prst="rect">
            <a:avLst/>
          </a:prstGeom>
        </p:spPr>
      </p:pic>
      <p:pic>
        <p:nvPicPr>
          <p:cNvPr id="6" name="Immagine 5">
            <a:extLst>
              <a:ext uri="{FF2B5EF4-FFF2-40B4-BE49-F238E27FC236}">
                <a16:creationId xmlns:a16="http://schemas.microsoft.com/office/drawing/2014/main" id="{44CC3382-4343-E444-FF47-7AA751B26632}"/>
              </a:ext>
            </a:extLst>
          </p:cNvPr>
          <p:cNvPicPr>
            <a:picLocks noChangeAspect="1"/>
          </p:cNvPicPr>
          <p:nvPr/>
        </p:nvPicPr>
        <p:blipFill>
          <a:blip r:embed="rId5"/>
          <a:srcRect t="9962" b="21665"/>
          <a:stretch>
            <a:fillRect/>
          </a:stretch>
        </p:blipFill>
        <p:spPr>
          <a:xfrm>
            <a:off x="10285193" y="3990309"/>
            <a:ext cx="1380053" cy="1019070"/>
          </a:xfrm>
          <a:prstGeom prst="rect">
            <a:avLst/>
          </a:prstGeom>
        </p:spPr>
      </p:pic>
      <p:pic>
        <p:nvPicPr>
          <p:cNvPr id="8" name="Immagine 7">
            <a:extLst>
              <a:ext uri="{FF2B5EF4-FFF2-40B4-BE49-F238E27FC236}">
                <a16:creationId xmlns:a16="http://schemas.microsoft.com/office/drawing/2014/main" id="{2DE077AF-7230-C0C2-78C6-A38DEE3E2571}"/>
              </a:ext>
            </a:extLst>
          </p:cNvPr>
          <p:cNvPicPr>
            <a:picLocks noChangeAspect="1"/>
          </p:cNvPicPr>
          <p:nvPr/>
        </p:nvPicPr>
        <p:blipFill>
          <a:blip r:embed="rId6"/>
          <a:stretch>
            <a:fillRect/>
          </a:stretch>
        </p:blipFill>
        <p:spPr>
          <a:xfrm>
            <a:off x="10381355" y="5075641"/>
            <a:ext cx="1283891" cy="855927"/>
          </a:xfrm>
          <a:prstGeom prst="rect">
            <a:avLst/>
          </a:prstGeom>
        </p:spPr>
      </p:pic>
      <p:pic>
        <p:nvPicPr>
          <p:cNvPr id="9" name="Immagine 8">
            <a:extLst>
              <a:ext uri="{FF2B5EF4-FFF2-40B4-BE49-F238E27FC236}">
                <a16:creationId xmlns:a16="http://schemas.microsoft.com/office/drawing/2014/main" id="{0545D764-CE44-7527-26A2-4B38388A752D}"/>
              </a:ext>
            </a:extLst>
          </p:cNvPr>
          <p:cNvPicPr>
            <a:picLocks noChangeAspect="1"/>
          </p:cNvPicPr>
          <p:nvPr/>
        </p:nvPicPr>
        <p:blipFill>
          <a:blip r:embed="rId7"/>
          <a:stretch>
            <a:fillRect/>
          </a:stretch>
        </p:blipFill>
        <p:spPr>
          <a:xfrm>
            <a:off x="10275190" y="2883598"/>
            <a:ext cx="1375109" cy="1090804"/>
          </a:xfrm>
          <a:prstGeom prst="rect">
            <a:avLst/>
          </a:prstGeom>
        </p:spPr>
      </p:pic>
    </p:spTree>
    <p:extLst>
      <p:ext uri="{BB962C8B-B14F-4D97-AF65-F5344CB8AC3E}">
        <p14:creationId xmlns:p14="http://schemas.microsoft.com/office/powerpoint/2010/main" val="1114386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BEBAB-3999-341A-7422-2C7FA59326E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7E38B7-ABA9-618E-08F3-8E6A3244B3C4}"/>
              </a:ext>
            </a:extLst>
          </p:cNvPr>
          <p:cNvSpPr>
            <a:spLocks noGrp="1"/>
          </p:cNvSpPr>
          <p:nvPr>
            <p:ph idx="1"/>
          </p:nvPr>
        </p:nvSpPr>
        <p:spPr/>
        <p:txBody>
          <a:bodyPr/>
          <a:lstStyle/>
          <a:p>
            <a:pPr marL="457200" lvl="1" indent="-457200">
              <a:spcBef>
                <a:spcPts val="1000"/>
              </a:spcBef>
              <a:buFont typeface="Wingdings" panose="05000000000000000000" pitchFamily="2" charset="2"/>
              <a:buChar char="§"/>
            </a:pPr>
            <a:r>
              <a:rPr lang="en-US" sz="2400" dirty="0"/>
              <a:t>Descriptive analysis + strategies’ analysis of each Urban Living Labs (ULL)</a:t>
            </a:r>
          </a:p>
          <a:p>
            <a:pPr marL="457200" lvl="1" indent="-457200">
              <a:spcBef>
                <a:spcPts val="1000"/>
              </a:spcBef>
              <a:buFont typeface="Wingdings" panose="05000000000000000000" pitchFamily="2" charset="2"/>
              <a:buChar char="§"/>
            </a:pPr>
            <a:r>
              <a:rPr lang="en-US" sz="2400" dirty="0"/>
              <a:t>Comparative analysis among the characteristics of ULLs:</a:t>
            </a:r>
          </a:p>
          <a:p>
            <a:pPr marL="914400" lvl="2" indent="-457200">
              <a:spcBef>
                <a:spcPts val="1000"/>
              </a:spcBef>
              <a:buFont typeface="Wingdings" panose="05000000000000000000" pitchFamily="2" charset="2"/>
              <a:buChar char="Ø"/>
            </a:pPr>
            <a:r>
              <a:rPr lang="en-US" sz="2200" dirty="0"/>
              <a:t>exploratory factor analysis (EFA) to identify the main “latent” factors that could explain respondents’ preferences regarding the different strategies</a:t>
            </a:r>
          </a:p>
          <a:p>
            <a:pPr marL="914400" lvl="2" indent="-457200">
              <a:spcBef>
                <a:spcPts val="1000"/>
              </a:spcBef>
              <a:buFont typeface="Wingdings" panose="05000000000000000000" pitchFamily="2" charset="2"/>
              <a:buChar char="Ø"/>
            </a:pPr>
            <a:r>
              <a:rPr lang="en-US" sz="2200" dirty="0"/>
              <a:t>clustering based on latent factors to identify homogenous group of citizens across the six ULLs</a:t>
            </a:r>
          </a:p>
          <a:p>
            <a:pPr marL="457200" lvl="1" indent="-457200">
              <a:spcBef>
                <a:spcPts val="1000"/>
              </a:spcBef>
              <a:buFont typeface="Wingdings" panose="05000000000000000000" pitchFamily="2" charset="2"/>
              <a:buChar char="§"/>
            </a:pPr>
            <a:r>
              <a:rPr lang="en-US" sz="2400" dirty="0"/>
              <a:t>Comparative analysis of strategies through the six ULLs</a:t>
            </a:r>
          </a:p>
          <a:p>
            <a:pPr marL="0" lvl="1" indent="0">
              <a:lnSpc>
                <a:spcPct val="100000"/>
              </a:lnSpc>
              <a:spcBef>
                <a:spcPts val="0"/>
              </a:spcBef>
              <a:buNone/>
            </a:pPr>
            <a:endParaRPr lang="en-US" sz="600" dirty="0"/>
          </a:p>
          <a:p>
            <a:pPr marL="914400" lvl="2" indent="-457200">
              <a:spcBef>
                <a:spcPts val="1000"/>
              </a:spcBef>
              <a:buFont typeface="Wingdings" panose="05000000000000000000" pitchFamily="2" charset="2"/>
              <a:buChar char="Ø"/>
            </a:pPr>
            <a:r>
              <a:rPr lang="en-US" sz="2200" dirty="0"/>
              <a:t>heterogeneity of the strategies across the six ULLs: 43 strategies, covering different thematic areas, territorial scales, implementation conditions, and operational objectives</a:t>
            </a:r>
          </a:p>
        </p:txBody>
      </p:sp>
      <p:sp>
        <p:nvSpPr>
          <p:cNvPr id="5" name="Slide Number Placeholder 4">
            <a:extLst>
              <a:ext uri="{FF2B5EF4-FFF2-40B4-BE49-F238E27FC236}">
                <a16:creationId xmlns:a16="http://schemas.microsoft.com/office/drawing/2014/main" id="{8BA7CCA1-A52E-866A-BB80-087C3AA15E45}"/>
              </a:ext>
            </a:extLst>
          </p:cNvPr>
          <p:cNvSpPr>
            <a:spLocks noGrp="1"/>
          </p:cNvSpPr>
          <p:nvPr>
            <p:ph type="sldNum" sz="quarter" idx="4"/>
          </p:nvPr>
        </p:nvSpPr>
        <p:spPr/>
        <p:txBody>
          <a:bodyPr/>
          <a:lstStyle/>
          <a:p>
            <a:fld id="{437E7021-2E11-47B1-B0C5-16B4B8616A41}" type="slidenum">
              <a:rPr lang="en-US" smtClean="0"/>
              <a:pPr/>
              <a:t>6</a:t>
            </a:fld>
            <a:endParaRPr lang="en-US" dirty="0"/>
          </a:p>
        </p:txBody>
      </p:sp>
      <p:sp>
        <p:nvSpPr>
          <p:cNvPr id="7" name="Title 3">
            <a:extLst>
              <a:ext uri="{FF2B5EF4-FFF2-40B4-BE49-F238E27FC236}">
                <a16:creationId xmlns:a16="http://schemas.microsoft.com/office/drawing/2014/main" id="{03DCA573-CED9-2D4D-214B-25E7D8EE0041}"/>
              </a:ext>
            </a:extLst>
          </p:cNvPr>
          <p:cNvSpPr>
            <a:spLocks noGrp="1"/>
          </p:cNvSpPr>
          <p:nvPr>
            <p:ph type="title"/>
          </p:nvPr>
        </p:nvSpPr>
        <p:spPr>
          <a:xfrm>
            <a:off x="2111828" y="482591"/>
            <a:ext cx="9014795" cy="503805"/>
          </a:xfrm>
        </p:spPr>
        <p:txBody>
          <a:bodyPr/>
          <a:lstStyle/>
          <a:p>
            <a:r>
              <a:rPr lang="en-US" dirty="0"/>
              <a:t>Methodology: data analysis design</a:t>
            </a:r>
            <a:endParaRPr lang="en-150" dirty="0"/>
          </a:p>
        </p:txBody>
      </p:sp>
    </p:spTree>
    <p:extLst>
      <p:ext uri="{BB962C8B-B14F-4D97-AF65-F5344CB8AC3E}">
        <p14:creationId xmlns:p14="http://schemas.microsoft.com/office/powerpoint/2010/main" val="3818719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A117B-10ED-A3D1-9376-E1B0A9122A2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EFFAD8D-91F3-40C7-9E06-C4315A0E4C40}"/>
              </a:ext>
            </a:extLst>
          </p:cNvPr>
          <p:cNvSpPr>
            <a:spLocks noGrp="1"/>
          </p:cNvSpPr>
          <p:nvPr>
            <p:ph type="title"/>
          </p:nvPr>
        </p:nvSpPr>
        <p:spPr/>
        <p:txBody>
          <a:bodyPr/>
          <a:lstStyle/>
          <a:p>
            <a:r>
              <a:rPr lang="en-US" dirty="0"/>
              <a:t>Methodology: data analysis design</a:t>
            </a:r>
            <a:endParaRPr lang="en-150" dirty="0"/>
          </a:p>
        </p:txBody>
      </p:sp>
      <p:sp>
        <p:nvSpPr>
          <p:cNvPr id="5" name="Slide Number Placeholder 4">
            <a:extLst>
              <a:ext uri="{FF2B5EF4-FFF2-40B4-BE49-F238E27FC236}">
                <a16:creationId xmlns:a16="http://schemas.microsoft.com/office/drawing/2014/main" id="{8B2D662F-080A-C943-B40F-591A3C047576}"/>
              </a:ext>
            </a:extLst>
          </p:cNvPr>
          <p:cNvSpPr>
            <a:spLocks noGrp="1"/>
          </p:cNvSpPr>
          <p:nvPr>
            <p:ph type="sldNum" sz="quarter" idx="4"/>
          </p:nvPr>
        </p:nvSpPr>
        <p:spPr/>
        <p:txBody>
          <a:bodyPr/>
          <a:lstStyle/>
          <a:p>
            <a:fld id="{437E7021-2E11-47B1-B0C5-16B4B8616A41}" type="slidenum">
              <a:rPr lang="en-US" smtClean="0"/>
              <a:pPr/>
              <a:t>7</a:t>
            </a:fld>
            <a:endParaRPr lang="en-US" dirty="0"/>
          </a:p>
        </p:txBody>
      </p:sp>
      <p:sp>
        <p:nvSpPr>
          <p:cNvPr id="8" name="CasellaDiTesto 7">
            <a:extLst>
              <a:ext uri="{FF2B5EF4-FFF2-40B4-BE49-F238E27FC236}">
                <a16:creationId xmlns:a16="http://schemas.microsoft.com/office/drawing/2014/main" id="{28D6811E-1DC9-1DBD-6EA9-6CF4F8685223}"/>
              </a:ext>
            </a:extLst>
          </p:cNvPr>
          <p:cNvSpPr txBox="1"/>
          <p:nvPr/>
        </p:nvSpPr>
        <p:spPr>
          <a:xfrm>
            <a:off x="216568" y="1652731"/>
            <a:ext cx="5178393" cy="4382546"/>
          </a:xfrm>
          <a:prstGeom prst="rect">
            <a:avLst/>
          </a:prstGeom>
          <a:noFill/>
        </p:spPr>
        <p:txBody>
          <a:bodyPr wrap="square">
            <a:spAutoFit/>
          </a:bodyPr>
          <a:lstStyle/>
          <a:p>
            <a:pPr marL="0" lvl="1" algn="just">
              <a:lnSpc>
                <a:spcPct val="90000"/>
              </a:lnSpc>
              <a:spcBef>
                <a:spcPts val="1000"/>
              </a:spcBef>
              <a:spcAft>
                <a:spcPts val="800"/>
              </a:spcAft>
            </a:pPr>
            <a:r>
              <a:rPr lang="en-GB" sz="2000" dirty="0">
                <a:solidFill>
                  <a:srgbClr val="0F3743"/>
                </a:solidFill>
                <a:latin typeface="+mj-lt"/>
              </a:rPr>
              <a:t>Cluster-based comparative framework grouping strategies into seven thematic clusters reflecting broad areas of intervention and partially shared policy objectives, making them comparable:</a:t>
            </a:r>
            <a:endParaRPr lang="it-IT" sz="2000" dirty="0">
              <a:solidFill>
                <a:srgbClr val="0F3743"/>
              </a:solidFill>
              <a:latin typeface="+mj-lt"/>
            </a:endParaRPr>
          </a:p>
          <a:p>
            <a:pPr marL="360363" lvl="0" indent="-360363">
              <a:lnSpc>
                <a:spcPct val="107000"/>
              </a:lnSpc>
              <a:spcAft>
                <a:spcPts val="600"/>
              </a:spcAft>
              <a:buFont typeface="Symbol" panose="05050102010706020507" pitchFamily="18" charset="2"/>
              <a:buChar char=""/>
            </a:pPr>
            <a:r>
              <a:rPr lang="en-GB" sz="2000" b="1" kern="100" dirty="0">
                <a:solidFill>
                  <a:srgbClr val="FF9933"/>
                </a:solidFill>
                <a:effectLst/>
                <a:latin typeface="+mj-lt"/>
                <a:ea typeface="Calibri" panose="020F0502020204030204" pitchFamily="34" charset="0"/>
                <a:cs typeface="Times New Roman" panose="02020603050405020304" pitchFamily="18" charset="0"/>
              </a:rPr>
              <a:t>Cycling  </a:t>
            </a:r>
            <a:r>
              <a:rPr lang="en-GB" sz="2000" b="1" kern="100" dirty="0">
                <a:solidFill>
                  <a:srgbClr val="FF9933"/>
                </a:solidFill>
                <a:effectLst/>
                <a:latin typeface="+mj-lt"/>
                <a:ea typeface="Calibri" panose="020F0502020204030204" pitchFamily="34" charset="0"/>
                <a:cs typeface="Times New Roman" panose="02020603050405020304" pitchFamily="18" charset="0"/>
                <a:sym typeface="Wingdings" panose="05000000000000000000" pitchFamily="2" charset="2"/>
              </a:rPr>
              <a:t> 6 ULLs</a:t>
            </a:r>
            <a:endParaRPr lang="it-IT" sz="2000" kern="100" dirty="0">
              <a:effectLst/>
              <a:latin typeface="+mj-lt"/>
              <a:ea typeface="Calibri" panose="020F0502020204030204" pitchFamily="34" charset="0"/>
              <a:cs typeface="Times New Roman" panose="02020603050405020304" pitchFamily="18" charset="0"/>
            </a:endParaRPr>
          </a:p>
          <a:p>
            <a:pPr marL="360363" lvl="0" indent="-360363">
              <a:lnSpc>
                <a:spcPct val="107000"/>
              </a:lnSpc>
              <a:spcAft>
                <a:spcPts val="600"/>
              </a:spcAft>
              <a:buFont typeface="Symbol" panose="05050102010706020507" pitchFamily="18" charset="2"/>
              <a:buChar char=""/>
            </a:pPr>
            <a:r>
              <a:rPr lang="en-GB" sz="2000" b="1" kern="100" dirty="0">
                <a:solidFill>
                  <a:srgbClr val="99FF99"/>
                </a:solidFill>
                <a:effectLst/>
                <a:latin typeface="+mj-lt"/>
                <a:ea typeface="Calibri" panose="020F0502020204030204" pitchFamily="34" charset="0"/>
                <a:cs typeface="Times New Roman" panose="02020603050405020304" pitchFamily="18" charset="0"/>
              </a:rPr>
              <a:t>Public transport </a:t>
            </a:r>
            <a:r>
              <a:rPr lang="en-GB" sz="2000" b="1" kern="100" dirty="0">
                <a:solidFill>
                  <a:srgbClr val="99FF99"/>
                </a:solidFill>
                <a:effectLst/>
                <a:latin typeface="+mj-lt"/>
                <a:ea typeface="Calibri" panose="020F0502020204030204" pitchFamily="34" charset="0"/>
                <a:cs typeface="Times New Roman" panose="02020603050405020304" pitchFamily="18" charset="0"/>
                <a:sym typeface="Wingdings" panose="05000000000000000000" pitchFamily="2" charset="2"/>
              </a:rPr>
              <a:t> 4 ULLs</a:t>
            </a:r>
            <a:endParaRPr lang="it-IT" sz="2000" kern="100" dirty="0">
              <a:effectLst/>
              <a:latin typeface="+mj-lt"/>
              <a:ea typeface="Calibri" panose="020F0502020204030204" pitchFamily="34" charset="0"/>
              <a:cs typeface="Times New Roman" panose="02020603050405020304" pitchFamily="18" charset="0"/>
            </a:endParaRPr>
          </a:p>
          <a:p>
            <a:pPr marL="360363" lvl="0" indent="-360363">
              <a:lnSpc>
                <a:spcPct val="107000"/>
              </a:lnSpc>
              <a:spcAft>
                <a:spcPts val="600"/>
              </a:spcAft>
              <a:buFont typeface="Symbol" panose="05050102010706020507" pitchFamily="18" charset="2"/>
              <a:buChar char=""/>
            </a:pPr>
            <a:r>
              <a:rPr lang="en-GB" sz="2000" b="1" kern="100" dirty="0">
                <a:solidFill>
                  <a:srgbClr val="CC0099"/>
                </a:solidFill>
                <a:effectLst/>
                <a:latin typeface="+mj-lt"/>
                <a:ea typeface="Calibri" panose="020F0502020204030204" pitchFamily="34" charset="0"/>
                <a:cs typeface="Times New Roman" panose="02020603050405020304" pitchFamily="18" charset="0"/>
              </a:rPr>
              <a:t>Public and collaborative initiatives </a:t>
            </a:r>
            <a:r>
              <a:rPr lang="en-GB" sz="2000" b="1" kern="100" dirty="0">
                <a:solidFill>
                  <a:srgbClr val="CC0099"/>
                </a:solidFill>
                <a:effectLst/>
                <a:latin typeface="+mj-lt"/>
                <a:ea typeface="Calibri" panose="020F0502020204030204" pitchFamily="34" charset="0"/>
                <a:cs typeface="Times New Roman" panose="02020603050405020304" pitchFamily="18" charset="0"/>
                <a:sym typeface="Wingdings" panose="05000000000000000000" pitchFamily="2" charset="2"/>
              </a:rPr>
              <a:t> 3 ULLs</a:t>
            </a:r>
            <a:endParaRPr lang="it-IT" sz="2000" kern="100" dirty="0">
              <a:effectLst/>
              <a:latin typeface="+mj-lt"/>
              <a:ea typeface="Calibri" panose="020F0502020204030204" pitchFamily="34" charset="0"/>
              <a:cs typeface="Times New Roman" panose="02020603050405020304" pitchFamily="18" charset="0"/>
            </a:endParaRPr>
          </a:p>
          <a:p>
            <a:pPr marL="360363" lvl="0" indent="-360363" algn="just">
              <a:lnSpc>
                <a:spcPct val="107000"/>
              </a:lnSpc>
              <a:spcAft>
                <a:spcPts val="600"/>
              </a:spcAft>
              <a:buFont typeface="Symbol" panose="05050102010706020507" pitchFamily="18" charset="2"/>
              <a:buChar char=""/>
            </a:pPr>
            <a:r>
              <a:rPr lang="en-GB" sz="2000" b="1" kern="100" dirty="0">
                <a:solidFill>
                  <a:srgbClr val="EE0000"/>
                </a:solidFill>
                <a:effectLst/>
                <a:latin typeface="+mj-lt"/>
                <a:ea typeface="Calibri" panose="020F0502020204030204" pitchFamily="34" charset="0"/>
                <a:cs typeface="Times New Roman" panose="02020603050405020304" pitchFamily="18" charset="0"/>
              </a:rPr>
              <a:t>Infrastructures (road, PT and bike)  </a:t>
            </a:r>
            <a:r>
              <a:rPr lang="en-GB" sz="2000" b="1" kern="100" dirty="0">
                <a:solidFill>
                  <a:srgbClr val="EE0000"/>
                </a:solidFill>
                <a:effectLst/>
                <a:latin typeface="+mj-lt"/>
                <a:ea typeface="Calibri" panose="020F0502020204030204" pitchFamily="34" charset="0"/>
                <a:cs typeface="Times New Roman" panose="02020603050405020304" pitchFamily="18" charset="0"/>
                <a:sym typeface="Wingdings" panose="05000000000000000000" pitchFamily="2" charset="2"/>
              </a:rPr>
              <a:t> 3 ULLs</a:t>
            </a:r>
            <a:endParaRPr lang="it-IT" sz="2000" kern="100" dirty="0">
              <a:effectLst/>
              <a:latin typeface="+mj-lt"/>
              <a:ea typeface="Calibri" panose="020F0502020204030204" pitchFamily="34" charset="0"/>
              <a:cs typeface="Times New Roman" panose="02020603050405020304" pitchFamily="18" charset="0"/>
            </a:endParaRPr>
          </a:p>
          <a:p>
            <a:pPr marL="360363" lvl="0" indent="-360363">
              <a:lnSpc>
                <a:spcPct val="107000"/>
              </a:lnSpc>
              <a:spcAft>
                <a:spcPts val="600"/>
              </a:spcAft>
              <a:buFont typeface="Symbol" panose="05050102010706020507" pitchFamily="18" charset="2"/>
              <a:buChar char=""/>
            </a:pPr>
            <a:r>
              <a:rPr lang="en-GB" sz="2000" b="1" kern="100" dirty="0">
                <a:solidFill>
                  <a:srgbClr val="009900"/>
                </a:solidFill>
                <a:effectLst/>
                <a:latin typeface="+mj-lt"/>
                <a:ea typeface="Calibri" panose="020F0502020204030204" pitchFamily="34" charset="0"/>
                <a:cs typeface="Times New Roman" panose="02020603050405020304" pitchFamily="18" charset="0"/>
              </a:rPr>
              <a:t>Neighbourhood hubs </a:t>
            </a:r>
            <a:r>
              <a:rPr lang="en-GB" sz="2000" b="1" kern="100" dirty="0">
                <a:solidFill>
                  <a:srgbClr val="009900"/>
                </a:solidFill>
                <a:effectLst/>
                <a:latin typeface="+mj-lt"/>
                <a:ea typeface="Calibri" panose="020F0502020204030204" pitchFamily="34" charset="0"/>
                <a:cs typeface="Times New Roman" panose="02020603050405020304" pitchFamily="18" charset="0"/>
                <a:sym typeface="Wingdings" panose="05000000000000000000" pitchFamily="2" charset="2"/>
              </a:rPr>
              <a:t> 3 ULLs</a:t>
            </a:r>
            <a:endParaRPr lang="it-IT" sz="2000" kern="100" dirty="0">
              <a:effectLst/>
              <a:latin typeface="+mj-lt"/>
              <a:ea typeface="Calibri" panose="020F0502020204030204" pitchFamily="34" charset="0"/>
              <a:cs typeface="Times New Roman" panose="02020603050405020304" pitchFamily="18" charset="0"/>
            </a:endParaRPr>
          </a:p>
          <a:p>
            <a:pPr marL="360363" lvl="0" indent="-360363">
              <a:lnSpc>
                <a:spcPct val="107000"/>
              </a:lnSpc>
              <a:spcAft>
                <a:spcPts val="600"/>
              </a:spcAft>
              <a:buFont typeface="Symbol" panose="05050102010706020507" pitchFamily="18" charset="2"/>
              <a:buChar char=""/>
            </a:pPr>
            <a:r>
              <a:rPr lang="en-GB" sz="2000" b="1" kern="100" dirty="0">
                <a:solidFill>
                  <a:srgbClr val="33CCFF"/>
                </a:solidFill>
                <a:effectLst/>
                <a:latin typeface="+mj-lt"/>
                <a:ea typeface="Calibri" panose="020F0502020204030204" pitchFamily="34" charset="0"/>
                <a:cs typeface="Times New Roman" panose="02020603050405020304" pitchFamily="18" charset="0"/>
              </a:rPr>
              <a:t>Urban regeneration </a:t>
            </a:r>
            <a:r>
              <a:rPr lang="en-GB" sz="2000" b="1" kern="100" dirty="0">
                <a:solidFill>
                  <a:srgbClr val="33CCFF"/>
                </a:solidFill>
                <a:effectLst/>
                <a:latin typeface="+mj-lt"/>
                <a:ea typeface="Calibri" panose="020F0502020204030204" pitchFamily="34" charset="0"/>
                <a:cs typeface="Times New Roman" panose="02020603050405020304" pitchFamily="18" charset="0"/>
                <a:sym typeface="Wingdings" panose="05000000000000000000" pitchFamily="2" charset="2"/>
              </a:rPr>
              <a:t> 2 ULLs</a:t>
            </a:r>
            <a:endParaRPr lang="it-IT" sz="2000" kern="100" dirty="0">
              <a:effectLst/>
              <a:latin typeface="+mj-lt"/>
              <a:ea typeface="Calibri" panose="020F0502020204030204" pitchFamily="34" charset="0"/>
              <a:cs typeface="Times New Roman" panose="02020603050405020304" pitchFamily="18" charset="0"/>
            </a:endParaRPr>
          </a:p>
          <a:p>
            <a:pPr marL="360363" lvl="0" indent="-360363">
              <a:lnSpc>
                <a:spcPct val="107000"/>
              </a:lnSpc>
              <a:spcAft>
                <a:spcPts val="600"/>
              </a:spcAft>
              <a:buFont typeface="Symbol" panose="05050102010706020507" pitchFamily="18" charset="2"/>
              <a:buChar char=""/>
            </a:pPr>
            <a:r>
              <a:rPr lang="en-GB" sz="2000" b="1" kern="100" dirty="0">
                <a:solidFill>
                  <a:srgbClr val="CC6600"/>
                </a:solidFill>
                <a:effectLst/>
                <a:latin typeface="+mj-lt"/>
                <a:ea typeface="Calibri" panose="020F0502020204030204" pitchFamily="34" charset="0"/>
                <a:cs typeface="Times New Roman" panose="02020603050405020304" pitchFamily="18" charset="0"/>
              </a:rPr>
              <a:t>Optimisation of Inner Urban Logistic Operations </a:t>
            </a:r>
            <a:r>
              <a:rPr lang="en-GB" sz="2000" b="1" kern="100" dirty="0">
                <a:solidFill>
                  <a:srgbClr val="CC6600"/>
                </a:solidFill>
                <a:effectLst/>
                <a:latin typeface="+mj-lt"/>
                <a:ea typeface="Calibri" panose="020F0502020204030204" pitchFamily="34" charset="0"/>
                <a:cs typeface="Times New Roman" panose="02020603050405020304" pitchFamily="18" charset="0"/>
                <a:sym typeface="Wingdings" panose="05000000000000000000" pitchFamily="2" charset="2"/>
              </a:rPr>
              <a:t> 1 ULL (no comparison)</a:t>
            </a:r>
            <a:endParaRPr lang="it-IT" sz="2000" kern="100" dirty="0">
              <a:effectLst/>
              <a:latin typeface="+mj-lt"/>
              <a:ea typeface="Calibri" panose="020F0502020204030204" pitchFamily="34" charset="0"/>
              <a:cs typeface="Times New Roman" panose="02020603050405020304" pitchFamily="18" charset="0"/>
            </a:endParaRPr>
          </a:p>
        </p:txBody>
      </p:sp>
      <p:pic>
        <p:nvPicPr>
          <p:cNvPr id="2" name="Immagine 1">
            <a:extLst>
              <a:ext uri="{FF2B5EF4-FFF2-40B4-BE49-F238E27FC236}">
                <a16:creationId xmlns:a16="http://schemas.microsoft.com/office/drawing/2014/main" id="{5FF47919-DA5D-89D1-103C-E838610234D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84930" y="1800944"/>
            <a:ext cx="6876203" cy="4085506"/>
          </a:xfrm>
          <a:prstGeom prst="rect">
            <a:avLst/>
          </a:prstGeom>
          <a:noFill/>
          <a:ln>
            <a:noFill/>
          </a:ln>
        </p:spPr>
      </p:pic>
    </p:spTree>
    <p:extLst>
      <p:ext uri="{BB962C8B-B14F-4D97-AF65-F5344CB8AC3E}">
        <p14:creationId xmlns:p14="http://schemas.microsoft.com/office/powerpoint/2010/main" val="2482081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8C9C8-973F-E82C-9F1A-6C171E0FD8B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4734B8A-C55F-64E0-B21C-522A71E6D69E}"/>
              </a:ext>
            </a:extLst>
          </p:cNvPr>
          <p:cNvSpPr>
            <a:spLocks noGrp="1"/>
          </p:cNvSpPr>
          <p:nvPr>
            <p:ph type="title"/>
          </p:nvPr>
        </p:nvSpPr>
        <p:spPr/>
        <p:txBody>
          <a:bodyPr/>
          <a:lstStyle/>
          <a:p>
            <a:r>
              <a:rPr lang="en-US" dirty="0"/>
              <a:t>Methodology: data analysis design</a:t>
            </a:r>
            <a:endParaRPr lang="en-150" dirty="0"/>
          </a:p>
        </p:txBody>
      </p:sp>
      <p:sp>
        <p:nvSpPr>
          <p:cNvPr id="5" name="Slide Number Placeholder 4">
            <a:extLst>
              <a:ext uri="{FF2B5EF4-FFF2-40B4-BE49-F238E27FC236}">
                <a16:creationId xmlns:a16="http://schemas.microsoft.com/office/drawing/2014/main" id="{429FA12E-EC34-B57A-83A2-D1FFC5BD60D6}"/>
              </a:ext>
            </a:extLst>
          </p:cNvPr>
          <p:cNvSpPr>
            <a:spLocks noGrp="1"/>
          </p:cNvSpPr>
          <p:nvPr>
            <p:ph type="sldNum" sz="quarter" idx="4"/>
          </p:nvPr>
        </p:nvSpPr>
        <p:spPr/>
        <p:txBody>
          <a:bodyPr/>
          <a:lstStyle/>
          <a:p>
            <a:fld id="{437E7021-2E11-47B1-B0C5-16B4B8616A41}" type="slidenum">
              <a:rPr lang="en-US" smtClean="0"/>
              <a:pPr/>
              <a:t>8</a:t>
            </a:fld>
            <a:endParaRPr lang="en-US" dirty="0"/>
          </a:p>
        </p:txBody>
      </p:sp>
      <p:sp>
        <p:nvSpPr>
          <p:cNvPr id="8" name="CasellaDiTesto 7">
            <a:extLst>
              <a:ext uri="{FF2B5EF4-FFF2-40B4-BE49-F238E27FC236}">
                <a16:creationId xmlns:a16="http://schemas.microsoft.com/office/drawing/2014/main" id="{14F9BF18-F4EE-6B91-24F0-AA5EF177DE0B}"/>
              </a:ext>
            </a:extLst>
          </p:cNvPr>
          <p:cNvSpPr txBox="1"/>
          <p:nvPr/>
        </p:nvSpPr>
        <p:spPr>
          <a:xfrm>
            <a:off x="37234" y="1820942"/>
            <a:ext cx="3974696" cy="3545586"/>
          </a:xfrm>
          <a:prstGeom prst="rect">
            <a:avLst/>
          </a:prstGeom>
          <a:noFill/>
        </p:spPr>
        <p:txBody>
          <a:bodyPr wrap="square">
            <a:spAutoFit/>
          </a:bodyPr>
          <a:lstStyle/>
          <a:p>
            <a:pPr marL="342900" lvl="1" indent="-342900" algn="just">
              <a:lnSpc>
                <a:spcPct val="90000"/>
              </a:lnSpc>
              <a:spcBef>
                <a:spcPts val="1000"/>
              </a:spcBef>
              <a:spcAft>
                <a:spcPts val="800"/>
              </a:spcAft>
              <a:buFont typeface="Wingdings" panose="05000000000000000000" pitchFamily="2" charset="2"/>
              <a:buChar char="§"/>
            </a:pPr>
            <a:r>
              <a:rPr lang="en-US" dirty="0">
                <a:solidFill>
                  <a:srgbClr val="0F3743"/>
                </a:solidFill>
                <a:latin typeface="+mj-lt"/>
              </a:rPr>
              <a:t>The comparative analysis of barriers and impacts was conducted using a cluster-based approach</a:t>
            </a:r>
          </a:p>
          <a:p>
            <a:pPr marL="342900" lvl="1" indent="-342900" algn="just">
              <a:lnSpc>
                <a:spcPct val="90000"/>
              </a:lnSpc>
              <a:spcBef>
                <a:spcPts val="1000"/>
              </a:spcBef>
              <a:spcAft>
                <a:spcPts val="800"/>
              </a:spcAft>
              <a:buFont typeface="Wingdings" panose="05000000000000000000" pitchFamily="2" charset="2"/>
              <a:buChar char="§"/>
            </a:pPr>
            <a:r>
              <a:rPr lang="en-US" dirty="0">
                <a:solidFill>
                  <a:srgbClr val="0F3743"/>
                </a:solidFill>
                <a:latin typeface="+mj-lt"/>
              </a:rPr>
              <a:t>Since each strategy is associated with a specific set of barrier/impacts items, for each cluster, the items common to the different contexts were identified</a:t>
            </a:r>
          </a:p>
          <a:p>
            <a:pPr marL="342900" lvl="1" indent="-342900" algn="just">
              <a:lnSpc>
                <a:spcPct val="90000"/>
              </a:lnSpc>
              <a:spcBef>
                <a:spcPts val="1000"/>
              </a:spcBef>
              <a:spcAft>
                <a:spcPts val="800"/>
              </a:spcAft>
              <a:buFont typeface="Wingdings" panose="05000000000000000000" pitchFamily="2" charset="2"/>
              <a:buChar char="§"/>
            </a:pPr>
            <a:r>
              <a:rPr lang="en-US" dirty="0">
                <a:solidFill>
                  <a:srgbClr val="0F3743"/>
                </a:solidFill>
                <a:latin typeface="+mj-lt"/>
              </a:rPr>
              <a:t>For each ULL, an average barrier/impact value for the cluster is calculated as the average of the values of the common items</a:t>
            </a:r>
            <a:endParaRPr lang="it-IT" dirty="0">
              <a:solidFill>
                <a:srgbClr val="0F3743"/>
              </a:solidFill>
              <a:latin typeface="+mj-lt"/>
            </a:endParaRPr>
          </a:p>
        </p:txBody>
      </p:sp>
      <p:pic>
        <p:nvPicPr>
          <p:cNvPr id="3" name="Immagine 2">
            <a:extLst>
              <a:ext uri="{FF2B5EF4-FFF2-40B4-BE49-F238E27FC236}">
                <a16:creationId xmlns:a16="http://schemas.microsoft.com/office/drawing/2014/main" id="{B094F1BD-A898-A78A-9D18-20678B7CFB5B}"/>
              </a:ext>
            </a:extLst>
          </p:cNvPr>
          <p:cNvPicPr>
            <a:picLocks noChangeAspect="1"/>
          </p:cNvPicPr>
          <p:nvPr/>
        </p:nvPicPr>
        <p:blipFill>
          <a:blip r:embed="rId2"/>
          <a:stretch>
            <a:fillRect/>
          </a:stretch>
        </p:blipFill>
        <p:spPr>
          <a:xfrm>
            <a:off x="4390056" y="0"/>
            <a:ext cx="5917077" cy="6858000"/>
          </a:xfrm>
          <a:prstGeom prst="rect">
            <a:avLst/>
          </a:prstGeom>
        </p:spPr>
      </p:pic>
      <p:pic>
        <p:nvPicPr>
          <p:cNvPr id="6" name="Immagine 5">
            <a:extLst>
              <a:ext uri="{FF2B5EF4-FFF2-40B4-BE49-F238E27FC236}">
                <a16:creationId xmlns:a16="http://schemas.microsoft.com/office/drawing/2014/main" id="{512A9C8A-1608-D377-DB38-E8BBCA4B8B43}"/>
              </a:ext>
            </a:extLst>
          </p:cNvPr>
          <p:cNvPicPr>
            <a:picLocks noChangeAspect="1"/>
          </p:cNvPicPr>
          <p:nvPr/>
        </p:nvPicPr>
        <p:blipFill>
          <a:blip r:embed="rId3"/>
          <a:stretch>
            <a:fillRect/>
          </a:stretch>
        </p:blipFill>
        <p:spPr>
          <a:xfrm>
            <a:off x="5491638" y="0"/>
            <a:ext cx="5024195" cy="6858000"/>
          </a:xfrm>
          <a:prstGeom prst="rect">
            <a:avLst/>
          </a:prstGeom>
        </p:spPr>
      </p:pic>
      <p:pic>
        <p:nvPicPr>
          <p:cNvPr id="7" name="Immagine 6">
            <a:extLst>
              <a:ext uri="{FF2B5EF4-FFF2-40B4-BE49-F238E27FC236}">
                <a16:creationId xmlns:a16="http://schemas.microsoft.com/office/drawing/2014/main" id="{4554FC50-3058-2498-1FE3-63403C215C7B}"/>
              </a:ext>
            </a:extLst>
          </p:cNvPr>
          <p:cNvPicPr>
            <a:picLocks noChangeAspect="1"/>
          </p:cNvPicPr>
          <p:nvPr/>
        </p:nvPicPr>
        <p:blipFill>
          <a:blip r:embed="rId4"/>
          <a:stretch>
            <a:fillRect/>
          </a:stretch>
        </p:blipFill>
        <p:spPr>
          <a:xfrm>
            <a:off x="4390056" y="1704340"/>
            <a:ext cx="5949950" cy="1117600"/>
          </a:xfrm>
          <a:prstGeom prst="rect">
            <a:avLst/>
          </a:prstGeom>
        </p:spPr>
      </p:pic>
      <p:pic>
        <p:nvPicPr>
          <p:cNvPr id="9" name="Immagine 8">
            <a:extLst>
              <a:ext uri="{FF2B5EF4-FFF2-40B4-BE49-F238E27FC236}">
                <a16:creationId xmlns:a16="http://schemas.microsoft.com/office/drawing/2014/main" id="{56604FA6-49E3-78B6-D5E0-342D8FE46EA0}"/>
              </a:ext>
            </a:extLst>
          </p:cNvPr>
          <p:cNvPicPr>
            <a:picLocks noChangeAspect="1"/>
          </p:cNvPicPr>
          <p:nvPr/>
        </p:nvPicPr>
        <p:blipFill>
          <a:blip r:embed="rId5"/>
          <a:stretch>
            <a:fillRect/>
          </a:stretch>
        </p:blipFill>
        <p:spPr>
          <a:xfrm>
            <a:off x="4418143" y="1584960"/>
            <a:ext cx="5949950" cy="3568700"/>
          </a:xfrm>
          <a:prstGeom prst="rect">
            <a:avLst/>
          </a:prstGeom>
        </p:spPr>
      </p:pic>
      <p:pic>
        <p:nvPicPr>
          <p:cNvPr id="10" name="Immagine 9">
            <a:extLst>
              <a:ext uri="{FF2B5EF4-FFF2-40B4-BE49-F238E27FC236}">
                <a16:creationId xmlns:a16="http://schemas.microsoft.com/office/drawing/2014/main" id="{5146A60C-9FD1-48B9-2C1E-9D078922CB2D}"/>
              </a:ext>
            </a:extLst>
          </p:cNvPr>
          <p:cNvPicPr>
            <a:picLocks noChangeAspect="1"/>
          </p:cNvPicPr>
          <p:nvPr/>
        </p:nvPicPr>
        <p:blipFill>
          <a:blip r:embed="rId6"/>
          <a:stretch>
            <a:fillRect/>
          </a:stretch>
        </p:blipFill>
        <p:spPr>
          <a:xfrm>
            <a:off x="5027907" y="0"/>
            <a:ext cx="2136185" cy="6858000"/>
          </a:xfrm>
          <a:prstGeom prst="rect">
            <a:avLst/>
          </a:prstGeom>
        </p:spPr>
      </p:pic>
      <p:pic>
        <p:nvPicPr>
          <p:cNvPr id="11" name="Immagine 10">
            <a:extLst>
              <a:ext uri="{FF2B5EF4-FFF2-40B4-BE49-F238E27FC236}">
                <a16:creationId xmlns:a16="http://schemas.microsoft.com/office/drawing/2014/main" id="{AB6E4841-876B-33D6-948F-A86A1E05C67C}"/>
              </a:ext>
            </a:extLst>
          </p:cNvPr>
          <p:cNvPicPr>
            <a:picLocks noChangeAspect="1"/>
          </p:cNvPicPr>
          <p:nvPr/>
        </p:nvPicPr>
        <p:blipFill>
          <a:blip r:embed="rId7"/>
          <a:stretch>
            <a:fillRect/>
          </a:stretch>
        </p:blipFill>
        <p:spPr>
          <a:xfrm>
            <a:off x="4565883" y="-24130"/>
            <a:ext cx="5949950" cy="6832600"/>
          </a:xfrm>
          <a:prstGeom prst="rect">
            <a:avLst/>
          </a:prstGeom>
        </p:spPr>
      </p:pic>
    </p:spTree>
    <p:extLst>
      <p:ext uri="{BB962C8B-B14F-4D97-AF65-F5344CB8AC3E}">
        <p14:creationId xmlns:p14="http://schemas.microsoft.com/office/powerpoint/2010/main" val="2777702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9B819-5AC8-C23B-269B-17271CA5D55B}"/>
            </a:ext>
          </a:extLst>
        </p:cNvPr>
        <p:cNvGrpSpPr/>
        <p:nvPr/>
      </p:nvGrpSpPr>
      <p:grpSpPr>
        <a:xfrm>
          <a:off x="0" y="0"/>
          <a:ext cx="0" cy="0"/>
          <a:chOff x="0" y="0"/>
          <a:chExt cx="0" cy="0"/>
        </a:xfrm>
      </p:grpSpPr>
      <p:pic>
        <p:nvPicPr>
          <p:cNvPr id="20" name="Immagine 19">
            <a:extLst>
              <a:ext uri="{FF2B5EF4-FFF2-40B4-BE49-F238E27FC236}">
                <a16:creationId xmlns:a16="http://schemas.microsoft.com/office/drawing/2014/main" id="{2C63B67A-544C-4AF7-AE76-3A1D09E87E85}"/>
              </a:ext>
            </a:extLst>
          </p:cNvPr>
          <p:cNvPicPr>
            <a:picLocks noChangeAspect="1"/>
          </p:cNvPicPr>
          <p:nvPr/>
        </p:nvPicPr>
        <p:blipFill>
          <a:blip r:embed="rId2"/>
          <a:stretch>
            <a:fillRect/>
          </a:stretch>
        </p:blipFill>
        <p:spPr>
          <a:xfrm>
            <a:off x="4252670" y="4515380"/>
            <a:ext cx="3095244" cy="1860029"/>
          </a:xfrm>
          <a:prstGeom prst="rect">
            <a:avLst/>
          </a:prstGeom>
        </p:spPr>
      </p:pic>
      <p:sp>
        <p:nvSpPr>
          <p:cNvPr id="5" name="Slide Number Placeholder 4">
            <a:extLst>
              <a:ext uri="{FF2B5EF4-FFF2-40B4-BE49-F238E27FC236}">
                <a16:creationId xmlns:a16="http://schemas.microsoft.com/office/drawing/2014/main" id="{CEC6F147-974C-CA1F-7E89-D048DF9C2734}"/>
              </a:ext>
            </a:extLst>
          </p:cNvPr>
          <p:cNvSpPr>
            <a:spLocks noGrp="1"/>
          </p:cNvSpPr>
          <p:nvPr>
            <p:ph type="sldNum" sz="quarter" idx="4"/>
          </p:nvPr>
        </p:nvSpPr>
        <p:spPr>
          <a:xfrm>
            <a:off x="11662303" y="6492875"/>
            <a:ext cx="2743200" cy="365125"/>
          </a:xfrm>
        </p:spPr>
        <p:txBody>
          <a:bodyPr/>
          <a:lstStyle/>
          <a:p>
            <a:fld id="{437E7021-2E11-47B1-B0C5-16B4B8616A41}" type="slidenum">
              <a:rPr lang="en-US" smtClean="0"/>
              <a:pPr/>
              <a:t>9</a:t>
            </a:fld>
            <a:endParaRPr lang="en-US" dirty="0"/>
          </a:p>
        </p:txBody>
      </p:sp>
      <p:sp>
        <p:nvSpPr>
          <p:cNvPr id="7" name="Title 3">
            <a:extLst>
              <a:ext uri="{FF2B5EF4-FFF2-40B4-BE49-F238E27FC236}">
                <a16:creationId xmlns:a16="http://schemas.microsoft.com/office/drawing/2014/main" id="{58320315-D6FA-BC5B-7F62-B0417C622B56}"/>
              </a:ext>
            </a:extLst>
          </p:cNvPr>
          <p:cNvSpPr>
            <a:spLocks noGrp="1"/>
          </p:cNvSpPr>
          <p:nvPr>
            <p:ph type="title"/>
          </p:nvPr>
        </p:nvSpPr>
        <p:spPr>
          <a:xfrm>
            <a:off x="2111828" y="482591"/>
            <a:ext cx="9014795" cy="503805"/>
          </a:xfrm>
        </p:spPr>
        <p:txBody>
          <a:bodyPr/>
          <a:lstStyle/>
          <a:p>
            <a:r>
              <a:rPr lang="en-US" dirty="0"/>
              <a:t>Results: the sample</a:t>
            </a:r>
            <a:endParaRPr lang="en-150" dirty="0"/>
          </a:p>
        </p:txBody>
      </p:sp>
      <p:pic>
        <p:nvPicPr>
          <p:cNvPr id="2" name="Immagine 1">
            <a:extLst>
              <a:ext uri="{FF2B5EF4-FFF2-40B4-BE49-F238E27FC236}">
                <a16:creationId xmlns:a16="http://schemas.microsoft.com/office/drawing/2014/main" id="{08C3863E-8A52-B7F8-22DE-A4207322E8F7}"/>
              </a:ext>
            </a:extLst>
          </p:cNvPr>
          <p:cNvPicPr>
            <a:picLocks noChangeAspect="1"/>
          </p:cNvPicPr>
          <p:nvPr/>
        </p:nvPicPr>
        <p:blipFill>
          <a:blip r:embed="rId3"/>
          <a:srcRect b="30140"/>
          <a:stretch>
            <a:fillRect/>
          </a:stretch>
        </p:blipFill>
        <p:spPr>
          <a:xfrm>
            <a:off x="761351" y="1476756"/>
            <a:ext cx="10952494" cy="1220724"/>
          </a:xfrm>
          <a:prstGeom prst="rect">
            <a:avLst/>
          </a:prstGeom>
        </p:spPr>
      </p:pic>
      <p:pic>
        <p:nvPicPr>
          <p:cNvPr id="8" name="Immagine 7">
            <a:extLst>
              <a:ext uri="{FF2B5EF4-FFF2-40B4-BE49-F238E27FC236}">
                <a16:creationId xmlns:a16="http://schemas.microsoft.com/office/drawing/2014/main" id="{8127A83A-CAD9-30CC-FAD9-19E35F7CC86C}"/>
              </a:ext>
            </a:extLst>
          </p:cNvPr>
          <p:cNvPicPr>
            <a:picLocks noChangeAspect="1"/>
          </p:cNvPicPr>
          <p:nvPr/>
        </p:nvPicPr>
        <p:blipFill>
          <a:blip r:embed="rId4"/>
          <a:srcRect r="13698"/>
          <a:stretch>
            <a:fillRect/>
          </a:stretch>
        </p:blipFill>
        <p:spPr>
          <a:xfrm>
            <a:off x="795655" y="2686304"/>
            <a:ext cx="3151082" cy="1974850"/>
          </a:xfrm>
          <a:prstGeom prst="rect">
            <a:avLst/>
          </a:prstGeom>
        </p:spPr>
      </p:pic>
      <p:pic>
        <p:nvPicPr>
          <p:cNvPr id="9" name="Immagine 8">
            <a:extLst>
              <a:ext uri="{FF2B5EF4-FFF2-40B4-BE49-F238E27FC236}">
                <a16:creationId xmlns:a16="http://schemas.microsoft.com/office/drawing/2014/main" id="{27256789-10E9-98BC-A1EC-BC23F43343B0}"/>
              </a:ext>
            </a:extLst>
          </p:cNvPr>
          <p:cNvPicPr>
            <a:picLocks noChangeAspect="1"/>
          </p:cNvPicPr>
          <p:nvPr/>
        </p:nvPicPr>
        <p:blipFill>
          <a:blip r:embed="rId5"/>
          <a:srcRect t="15966"/>
          <a:stretch>
            <a:fillRect/>
          </a:stretch>
        </p:blipFill>
        <p:spPr>
          <a:xfrm>
            <a:off x="4248918" y="2826240"/>
            <a:ext cx="3095244" cy="1563062"/>
          </a:xfrm>
          <a:prstGeom prst="rect">
            <a:avLst/>
          </a:prstGeom>
        </p:spPr>
      </p:pic>
      <p:pic>
        <p:nvPicPr>
          <p:cNvPr id="10" name="Immagine 9">
            <a:extLst>
              <a:ext uri="{FF2B5EF4-FFF2-40B4-BE49-F238E27FC236}">
                <a16:creationId xmlns:a16="http://schemas.microsoft.com/office/drawing/2014/main" id="{ACAE6820-B68B-F180-36B6-1EC5CA265318}"/>
              </a:ext>
            </a:extLst>
          </p:cNvPr>
          <p:cNvPicPr>
            <a:picLocks noChangeAspect="1"/>
          </p:cNvPicPr>
          <p:nvPr/>
        </p:nvPicPr>
        <p:blipFill>
          <a:blip r:embed="rId6"/>
          <a:stretch>
            <a:fillRect/>
          </a:stretch>
        </p:blipFill>
        <p:spPr>
          <a:xfrm>
            <a:off x="3498119" y="2903220"/>
            <a:ext cx="448618" cy="448618"/>
          </a:xfrm>
          <a:prstGeom prst="rect">
            <a:avLst/>
          </a:prstGeom>
        </p:spPr>
      </p:pic>
      <p:pic>
        <p:nvPicPr>
          <p:cNvPr id="11" name="Immagine 10">
            <a:extLst>
              <a:ext uri="{FF2B5EF4-FFF2-40B4-BE49-F238E27FC236}">
                <a16:creationId xmlns:a16="http://schemas.microsoft.com/office/drawing/2014/main" id="{D9B6AE74-E5D0-09EF-6E7E-673DD077EE91}"/>
              </a:ext>
            </a:extLst>
          </p:cNvPr>
          <p:cNvPicPr>
            <a:picLocks noChangeAspect="1"/>
          </p:cNvPicPr>
          <p:nvPr/>
        </p:nvPicPr>
        <p:blipFill>
          <a:blip r:embed="rId7"/>
          <a:stretch>
            <a:fillRect/>
          </a:stretch>
        </p:blipFill>
        <p:spPr>
          <a:xfrm>
            <a:off x="6881520" y="2847010"/>
            <a:ext cx="442208" cy="442208"/>
          </a:xfrm>
          <a:prstGeom prst="rect">
            <a:avLst/>
          </a:prstGeom>
        </p:spPr>
      </p:pic>
      <p:pic>
        <p:nvPicPr>
          <p:cNvPr id="12" name="Immagine 11">
            <a:extLst>
              <a:ext uri="{FF2B5EF4-FFF2-40B4-BE49-F238E27FC236}">
                <a16:creationId xmlns:a16="http://schemas.microsoft.com/office/drawing/2014/main" id="{ABEE231B-2F8E-A7DC-E4E9-236A488E1E81}"/>
              </a:ext>
            </a:extLst>
          </p:cNvPr>
          <p:cNvPicPr>
            <a:picLocks noChangeAspect="1"/>
          </p:cNvPicPr>
          <p:nvPr/>
        </p:nvPicPr>
        <p:blipFill>
          <a:blip r:embed="rId8"/>
          <a:stretch>
            <a:fillRect/>
          </a:stretch>
        </p:blipFill>
        <p:spPr>
          <a:xfrm>
            <a:off x="7935236" y="2697480"/>
            <a:ext cx="3289300" cy="2031627"/>
          </a:xfrm>
          <a:prstGeom prst="rect">
            <a:avLst/>
          </a:prstGeom>
        </p:spPr>
      </p:pic>
      <p:pic>
        <p:nvPicPr>
          <p:cNvPr id="13" name="Immagine 12">
            <a:extLst>
              <a:ext uri="{FF2B5EF4-FFF2-40B4-BE49-F238E27FC236}">
                <a16:creationId xmlns:a16="http://schemas.microsoft.com/office/drawing/2014/main" id="{26B2F646-CE3F-CFFC-9760-EE40A9DD038D}"/>
              </a:ext>
            </a:extLst>
          </p:cNvPr>
          <p:cNvPicPr>
            <a:picLocks noChangeAspect="1"/>
          </p:cNvPicPr>
          <p:nvPr/>
        </p:nvPicPr>
        <p:blipFill>
          <a:blip r:embed="rId9"/>
          <a:stretch>
            <a:fillRect/>
          </a:stretch>
        </p:blipFill>
        <p:spPr>
          <a:xfrm>
            <a:off x="10771244" y="3011522"/>
            <a:ext cx="401123" cy="401123"/>
          </a:xfrm>
          <a:prstGeom prst="rect">
            <a:avLst/>
          </a:prstGeom>
        </p:spPr>
      </p:pic>
      <p:pic>
        <p:nvPicPr>
          <p:cNvPr id="15" name="Immagine 14">
            <a:extLst>
              <a:ext uri="{FF2B5EF4-FFF2-40B4-BE49-F238E27FC236}">
                <a16:creationId xmlns:a16="http://schemas.microsoft.com/office/drawing/2014/main" id="{DF62596B-DC74-71BD-58E2-BF7EE8E0B96C}"/>
              </a:ext>
            </a:extLst>
          </p:cNvPr>
          <p:cNvPicPr>
            <a:picLocks noChangeAspect="1"/>
          </p:cNvPicPr>
          <p:nvPr/>
        </p:nvPicPr>
        <p:blipFill>
          <a:blip r:embed="rId10"/>
          <a:stretch>
            <a:fillRect/>
          </a:stretch>
        </p:blipFill>
        <p:spPr>
          <a:xfrm>
            <a:off x="6884406" y="4514928"/>
            <a:ext cx="448104" cy="448104"/>
          </a:xfrm>
          <a:prstGeom prst="rect">
            <a:avLst/>
          </a:prstGeom>
        </p:spPr>
      </p:pic>
      <p:pic>
        <p:nvPicPr>
          <p:cNvPr id="16" name="Immagine 15">
            <a:extLst>
              <a:ext uri="{FF2B5EF4-FFF2-40B4-BE49-F238E27FC236}">
                <a16:creationId xmlns:a16="http://schemas.microsoft.com/office/drawing/2014/main" id="{46470519-5D6E-64BC-70A7-637EC37CF37A}"/>
              </a:ext>
            </a:extLst>
          </p:cNvPr>
          <p:cNvPicPr>
            <a:picLocks noChangeAspect="1"/>
          </p:cNvPicPr>
          <p:nvPr/>
        </p:nvPicPr>
        <p:blipFill>
          <a:blip r:embed="rId11"/>
          <a:stretch>
            <a:fillRect/>
          </a:stretch>
        </p:blipFill>
        <p:spPr>
          <a:xfrm>
            <a:off x="944668" y="4672584"/>
            <a:ext cx="2853055" cy="1778474"/>
          </a:xfrm>
          <a:prstGeom prst="rect">
            <a:avLst/>
          </a:prstGeom>
        </p:spPr>
      </p:pic>
      <p:pic>
        <p:nvPicPr>
          <p:cNvPr id="17" name="Immagine 16">
            <a:extLst>
              <a:ext uri="{FF2B5EF4-FFF2-40B4-BE49-F238E27FC236}">
                <a16:creationId xmlns:a16="http://schemas.microsoft.com/office/drawing/2014/main" id="{0FE1497C-3B0A-8085-C781-4444E17C81F0}"/>
              </a:ext>
            </a:extLst>
          </p:cNvPr>
          <p:cNvPicPr>
            <a:picLocks noChangeAspect="1"/>
          </p:cNvPicPr>
          <p:nvPr/>
        </p:nvPicPr>
        <p:blipFill>
          <a:blip r:embed="rId12"/>
          <a:stretch>
            <a:fillRect/>
          </a:stretch>
        </p:blipFill>
        <p:spPr>
          <a:xfrm>
            <a:off x="3375990" y="4917312"/>
            <a:ext cx="434241" cy="383154"/>
          </a:xfrm>
          <a:prstGeom prst="rect">
            <a:avLst/>
          </a:prstGeom>
        </p:spPr>
      </p:pic>
      <p:pic>
        <p:nvPicPr>
          <p:cNvPr id="18" name="Immagine 17">
            <a:extLst>
              <a:ext uri="{FF2B5EF4-FFF2-40B4-BE49-F238E27FC236}">
                <a16:creationId xmlns:a16="http://schemas.microsoft.com/office/drawing/2014/main" id="{294D083B-FFE6-AD5F-D2B6-17E43970FB69}"/>
              </a:ext>
            </a:extLst>
          </p:cNvPr>
          <p:cNvPicPr>
            <a:picLocks noChangeAspect="1"/>
          </p:cNvPicPr>
          <p:nvPr/>
        </p:nvPicPr>
        <p:blipFill>
          <a:blip r:embed="rId13"/>
          <a:stretch>
            <a:fillRect/>
          </a:stretch>
        </p:blipFill>
        <p:spPr>
          <a:xfrm>
            <a:off x="7987404" y="4726800"/>
            <a:ext cx="2783840" cy="1715205"/>
          </a:xfrm>
          <a:prstGeom prst="rect">
            <a:avLst/>
          </a:prstGeom>
        </p:spPr>
      </p:pic>
      <p:pic>
        <p:nvPicPr>
          <p:cNvPr id="19" name="Immagine 18">
            <a:extLst>
              <a:ext uri="{FF2B5EF4-FFF2-40B4-BE49-F238E27FC236}">
                <a16:creationId xmlns:a16="http://schemas.microsoft.com/office/drawing/2014/main" id="{66C5ABAF-D1E9-F28B-D562-821C1CFF9117}"/>
              </a:ext>
            </a:extLst>
          </p:cNvPr>
          <p:cNvPicPr>
            <a:picLocks noChangeAspect="1"/>
          </p:cNvPicPr>
          <p:nvPr/>
        </p:nvPicPr>
        <p:blipFill>
          <a:blip r:embed="rId14"/>
          <a:stretch>
            <a:fillRect/>
          </a:stretch>
        </p:blipFill>
        <p:spPr>
          <a:xfrm>
            <a:off x="10374794" y="4937566"/>
            <a:ext cx="448618" cy="448618"/>
          </a:xfrm>
          <a:prstGeom prst="rect">
            <a:avLst/>
          </a:prstGeom>
        </p:spPr>
      </p:pic>
      <p:sp>
        <p:nvSpPr>
          <p:cNvPr id="3" name="Title 3">
            <a:extLst>
              <a:ext uri="{FF2B5EF4-FFF2-40B4-BE49-F238E27FC236}">
                <a16:creationId xmlns:a16="http://schemas.microsoft.com/office/drawing/2014/main" id="{FF948EC8-BE2A-AE8A-4C40-14712BFEAD1A}"/>
              </a:ext>
            </a:extLst>
          </p:cNvPr>
          <p:cNvSpPr txBox="1">
            <a:spLocks/>
          </p:cNvSpPr>
          <p:nvPr/>
        </p:nvSpPr>
        <p:spPr>
          <a:xfrm>
            <a:off x="233343" y="4009936"/>
            <a:ext cx="918855" cy="585241"/>
          </a:xfrm>
          <a:prstGeom prst="rect">
            <a:avLst/>
          </a:prstGeom>
        </p:spPr>
        <p:txBody>
          <a:bodyPr anchor="b"/>
          <a:lstStyle>
            <a:lvl1pPr algn="l" defTabSz="914400" rtl="0" eaLnBrk="1" latinLnBrk="0" hangingPunct="1">
              <a:lnSpc>
                <a:spcPct val="90000"/>
              </a:lnSpc>
              <a:spcBef>
                <a:spcPct val="0"/>
              </a:spcBef>
              <a:buNone/>
              <a:defRPr sz="2800" b="1" kern="1200">
                <a:solidFill>
                  <a:srgbClr val="0F3743"/>
                </a:solidFill>
                <a:latin typeface="+mj-lt"/>
                <a:ea typeface="+mj-ea"/>
                <a:cs typeface="+mj-cs"/>
              </a:defRPr>
            </a:lvl1pPr>
          </a:lstStyle>
          <a:p>
            <a:r>
              <a:rPr lang="en-US" dirty="0"/>
              <a:t>Age</a:t>
            </a:r>
            <a:endParaRPr lang="en-150" dirty="0"/>
          </a:p>
        </p:txBody>
      </p:sp>
    </p:spTree>
    <p:extLst>
      <p:ext uri="{BB962C8B-B14F-4D97-AF65-F5344CB8AC3E}">
        <p14:creationId xmlns:p14="http://schemas.microsoft.com/office/powerpoint/2010/main" val="3480612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BB48F-8CAC-EEC0-1CD2-80A60462A902}"/>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852CEE5-6D90-BDE1-7C5B-FCBFCDEF5FDB}"/>
              </a:ext>
            </a:extLst>
          </p:cNvPr>
          <p:cNvSpPr>
            <a:spLocks noGrp="1"/>
          </p:cNvSpPr>
          <p:nvPr>
            <p:ph type="sldNum" sz="quarter" idx="4"/>
          </p:nvPr>
        </p:nvSpPr>
        <p:spPr>
          <a:xfrm>
            <a:off x="11662303" y="6492875"/>
            <a:ext cx="2743200" cy="365125"/>
          </a:xfrm>
        </p:spPr>
        <p:txBody>
          <a:bodyPr/>
          <a:lstStyle/>
          <a:p>
            <a:fld id="{437E7021-2E11-47B1-B0C5-16B4B8616A41}" type="slidenum">
              <a:rPr lang="en-US" smtClean="0"/>
              <a:pPr/>
              <a:t>10</a:t>
            </a:fld>
            <a:endParaRPr lang="en-US" dirty="0"/>
          </a:p>
        </p:txBody>
      </p:sp>
      <p:sp>
        <p:nvSpPr>
          <p:cNvPr id="7" name="Title 3">
            <a:extLst>
              <a:ext uri="{FF2B5EF4-FFF2-40B4-BE49-F238E27FC236}">
                <a16:creationId xmlns:a16="http://schemas.microsoft.com/office/drawing/2014/main" id="{76876AE4-9B91-CEF0-50A1-DF7652FDD245}"/>
              </a:ext>
            </a:extLst>
          </p:cNvPr>
          <p:cNvSpPr>
            <a:spLocks noGrp="1"/>
          </p:cNvSpPr>
          <p:nvPr>
            <p:ph type="title"/>
          </p:nvPr>
        </p:nvSpPr>
        <p:spPr>
          <a:xfrm>
            <a:off x="2111828" y="482591"/>
            <a:ext cx="9014795" cy="503805"/>
          </a:xfrm>
        </p:spPr>
        <p:txBody>
          <a:bodyPr/>
          <a:lstStyle/>
          <a:p>
            <a:r>
              <a:rPr lang="en-US" dirty="0"/>
              <a:t>Results: the sample</a:t>
            </a:r>
            <a:endParaRPr lang="en-150" dirty="0"/>
          </a:p>
        </p:txBody>
      </p:sp>
      <p:pic>
        <p:nvPicPr>
          <p:cNvPr id="3" name="Immagine 2">
            <a:extLst>
              <a:ext uri="{FF2B5EF4-FFF2-40B4-BE49-F238E27FC236}">
                <a16:creationId xmlns:a16="http://schemas.microsoft.com/office/drawing/2014/main" id="{CA778C57-CE86-7356-ACE9-5C9813BE544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431" y="1467811"/>
            <a:ext cx="11557137" cy="4850448"/>
          </a:xfrm>
          <a:prstGeom prst="rect">
            <a:avLst/>
          </a:prstGeom>
          <a:noFill/>
          <a:ln>
            <a:noFill/>
          </a:ln>
        </p:spPr>
      </p:pic>
      <p:sp>
        <p:nvSpPr>
          <p:cNvPr id="2" name="Title 3">
            <a:extLst>
              <a:ext uri="{FF2B5EF4-FFF2-40B4-BE49-F238E27FC236}">
                <a16:creationId xmlns:a16="http://schemas.microsoft.com/office/drawing/2014/main" id="{992BAEF6-9F32-3BCF-7FE9-35FBF315005B}"/>
              </a:ext>
            </a:extLst>
          </p:cNvPr>
          <p:cNvSpPr txBox="1">
            <a:spLocks/>
          </p:cNvSpPr>
          <p:nvPr/>
        </p:nvSpPr>
        <p:spPr>
          <a:xfrm>
            <a:off x="7182783" y="882570"/>
            <a:ext cx="1252557" cy="585241"/>
          </a:xfrm>
          <a:prstGeom prst="rect">
            <a:avLst/>
          </a:prstGeom>
        </p:spPr>
        <p:txBody>
          <a:bodyPr anchor="b"/>
          <a:lstStyle>
            <a:lvl1pPr algn="l" defTabSz="914400" rtl="0" eaLnBrk="1" latinLnBrk="0" hangingPunct="1">
              <a:lnSpc>
                <a:spcPct val="90000"/>
              </a:lnSpc>
              <a:spcBef>
                <a:spcPct val="0"/>
              </a:spcBef>
              <a:buNone/>
              <a:defRPr sz="2800" b="1" kern="1200">
                <a:solidFill>
                  <a:srgbClr val="0F3743"/>
                </a:solidFill>
                <a:latin typeface="+mj-lt"/>
                <a:ea typeface="+mj-ea"/>
                <a:cs typeface="+mj-cs"/>
              </a:defRPr>
            </a:lvl1pPr>
          </a:lstStyle>
          <a:p>
            <a:r>
              <a:rPr lang="en-US" dirty="0"/>
              <a:t>Income</a:t>
            </a:r>
            <a:endParaRPr lang="en-150" dirty="0"/>
          </a:p>
        </p:txBody>
      </p:sp>
    </p:spTree>
    <p:extLst>
      <p:ext uri="{BB962C8B-B14F-4D97-AF65-F5344CB8AC3E}">
        <p14:creationId xmlns:p14="http://schemas.microsoft.com/office/powerpoint/2010/main" val="3202784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C8EF5-DF01-8F64-4F0F-0CFC4FD255E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66F14F5-DB4F-C273-547E-C74414961990}"/>
              </a:ext>
            </a:extLst>
          </p:cNvPr>
          <p:cNvSpPr>
            <a:spLocks noGrp="1"/>
          </p:cNvSpPr>
          <p:nvPr>
            <p:ph type="sldNum" sz="quarter" idx="4"/>
          </p:nvPr>
        </p:nvSpPr>
        <p:spPr>
          <a:xfrm>
            <a:off x="11662303" y="6492875"/>
            <a:ext cx="2743200" cy="365125"/>
          </a:xfrm>
        </p:spPr>
        <p:txBody>
          <a:bodyPr/>
          <a:lstStyle/>
          <a:p>
            <a:fld id="{437E7021-2E11-47B1-B0C5-16B4B8616A41}" type="slidenum">
              <a:rPr lang="en-US" smtClean="0"/>
              <a:pPr/>
              <a:t>11</a:t>
            </a:fld>
            <a:endParaRPr lang="en-US" dirty="0"/>
          </a:p>
        </p:txBody>
      </p:sp>
      <p:sp>
        <p:nvSpPr>
          <p:cNvPr id="7" name="Title 3">
            <a:extLst>
              <a:ext uri="{FF2B5EF4-FFF2-40B4-BE49-F238E27FC236}">
                <a16:creationId xmlns:a16="http://schemas.microsoft.com/office/drawing/2014/main" id="{A1C0C4EC-AC98-79B0-7109-AFD4740EDFE6}"/>
              </a:ext>
            </a:extLst>
          </p:cNvPr>
          <p:cNvSpPr>
            <a:spLocks noGrp="1"/>
          </p:cNvSpPr>
          <p:nvPr>
            <p:ph type="title"/>
          </p:nvPr>
        </p:nvSpPr>
        <p:spPr>
          <a:xfrm>
            <a:off x="2111828" y="482591"/>
            <a:ext cx="9014795" cy="503805"/>
          </a:xfrm>
        </p:spPr>
        <p:txBody>
          <a:bodyPr/>
          <a:lstStyle/>
          <a:p>
            <a:r>
              <a:rPr lang="en-US" dirty="0"/>
              <a:t>Results: the mobility patterns</a:t>
            </a:r>
            <a:endParaRPr lang="en-150" dirty="0"/>
          </a:p>
        </p:txBody>
      </p:sp>
      <p:pic>
        <p:nvPicPr>
          <p:cNvPr id="6" name="Immagine 5">
            <a:extLst>
              <a:ext uri="{FF2B5EF4-FFF2-40B4-BE49-F238E27FC236}">
                <a16:creationId xmlns:a16="http://schemas.microsoft.com/office/drawing/2014/main" id="{FB52F5A4-EDBB-316F-75F5-785466270D3C}"/>
              </a:ext>
            </a:extLst>
          </p:cNvPr>
          <p:cNvPicPr>
            <a:picLocks noChangeAspect="1"/>
          </p:cNvPicPr>
          <p:nvPr/>
        </p:nvPicPr>
        <p:blipFill>
          <a:blip r:embed="rId2"/>
          <a:stretch>
            <a:fillRect/>
          </a:stretch>
        </p:blipFill>
        <p:spPr>
          <a:xfrm>
            <a:off x="115062" y="1356360"/>
            <a:ext cx="6132576" cy="2270760"/>
          </a:xfrm>
          <a:prstGeom prst="rect">
            <a:avLst/>
          </a:prstGeom>
        </p:spPr>
      </p:pic>
      <p:pic>
        <p:nvPicPr>
          <p:cNvPr id="10" name="Immagine 9">
            <a:extLst>
              <a:ext uri="{FF2B5EF4-FFF2-40B4-BE49-F238E27FC236}">
                <a16:creationId xmlns:a16="http://schemas.microsoft.com/office/drawing/2014/main" id="{75C3DA3A-AC44-CC46-05B4-8DE886BEABCA}"/>
              </a:ext>
            </a:extLst>
          </p:cNvPr>
          <p:cNvPicPr>
            <a:picLocks noChangeAspect="1"/>
          </p:cNvPicPr>
          <p:nvPr/>
        </p:nvPicPr>
        <p:blipFill>
          <a:blip r:embed="rId3"/>
          <a:stretch>
            <a:fillRect/>
          </a:stretch>
        </p:blipFill>
        <p:spPr>
          <a:xfrm>
            <a:off x="6099048" y="1435608"/>
            <a:ext cx="5955792" cy="2191512"/>
          </a:xfrm>
          <a:prstGeom prst="rect">
            <a:avLst/>
          </a:prstGeom>
        </p:spPr>
      </p:pic>
      <p:sp>
        <p:nvSpPr>
          <p:cNvPr id="2" name="Content Placeholder 2">
            <a:extLst>
              <a:ext uri="{FF2B5EF4-FFF2-40B4-BE49-F238E27FC236}">
                <a16:creationId xmlns:a16="http://schemas.microsoft.com/office/drawing/2014/main" id="{270A5999-38EE-B6F7-E288-1B5EB42BEEEF}"/>
              </a:ext>
            </a:extLst>
          </p:cNvPr>
          <p:cNvSpPr>
            <a:spLocks noGrp="1"/>
          </p:cNvSpPr>
          <p:nvPr>
            <p:ph idx="1"/>
          </p:nvPr>
        </p:nvSpPr>
        <p:spPr>
          <a:xfrm>
            <a:off x="291846" y="3539761"/>
            <a:ext cx="5801108" cy="2895964"/>
          </a:xfrm>
        </p:spPr>
        <p:txBody>
          <a:bodyPr/>
          <a:lstStyle/>
          <a:p>
            <a:pPr marL="457200" lvl="1" indent="-457200">
              <a:spcBef>
                <a:spcPts val="1000"/>
              </a:spcBef>
              <a:buFont typeface="Wingdings" panose="05000000000000000000" pitchFamily="2" charset="2"/>
              <a:buChar char="§"/>
            </a:pPr>
            <a:r>
              <a:rPr lang="en-US" sz="1400" dirty="0"/>
              <a:t>Employees (41.8%), retired people (17.3%) students and freelancers (both 7.3%)</a:t>
            </a:r>
          </a:p>
          <a:p>
            <a:pPr marL="457200" lvl="1" indent="-457200">
              <a:spcBef>
                <a:spcPts val="1000"/>
              </a:spcBef>
              <a:buFont typeface="Wingdings" panose="05000000000000000000" pitchFamily="2" charset="2"/>
              <a:buChar char="§"/>
            </a:pPr>
            <a:r>
              <a:rPr lang="en-US" sz="1400" dirty="0"/>
              <a:t>45% university degree and 51% high school degree</a:t>
            </a:r>
          </a:p>
          <a:p>
            <a:pPr marL="457200" lvl="1" indent="-457200">
              <a:spcBef>
                <a:spcPts val="1000"/>
              </a:spcBef>
              <a:buFont typeface="Wingdings" panose="05000000000000000000" pitchFamily="2" charset="2"/>
              <a:buChar char="§"/>
            </a:pPr>
            <a:r>
              <a:rPr lang="en-US" sz="1400" dirty="0"/>
              <a:t>Household average size: 2.77 persons; average number of children per household: 0.97; 0.27 children &lt; 13 years old</a:t>
            </a:r>
          </a:p>
          <a:p>
            <a:pPr marL="457200" lvl="1" indent="-457200">
              <a:spcBef>
                <a:spcPts val="1000"/>
              </a:spcBef>
              <a:buFont typeface="Wingdings" panose="05000000000000000000" pitchFamily="2" charset="2"/>
              <a:buChar char="§"/>
            </a:pPr>
            <a:r>
              <a:rPr lang="en-US" sz="1400" dirty="0"/>
              <a:t>92% own a driving license; average number of cars: 1.75 cars; </a:t>
            </a:r>
            <a:r>
              <a:rPr lang="en-GB" sz="1400" noProof="0" dirty="0"/>
              <a:t>fuelled</a:t>
            </a:r>
            <a:r>
              <a:rPr lang="en-US" sz="1400" dirty="0"/>
              <a:t> with </a:t>
            </a:r>
            <a:r>
              <a:rPr lang="en-GB" sz="1400" noProof="0" dirty="0"/>
              <a:t>gasoline</a:t>
            </a:r>
            <a:r>
              <a:rPr lang="de-DE" sz="1400" dirty="0"/>
              <a:t> (49.1%) and </a:t>
            </a:r>
            <a:r>
              <a:rPr lang="en-GB" sz="1400" noProof="0" dirty="0"/>
              <a:t>diesel</a:t>
            </a:r>
            <a:r>
              <a:rPr lang="de-DE" sz="1400" dirty="0"/>
              <a:t> (24.5%), </a:t>
            </a:r>
            <a:r>
              <a:rPr lang="en-GB" sz="1400" noProof="0" dirty="0"/>
              <a:t>average</a:t>
            </a:r>
            <a:r>
              <a:rPr lang="en-US" sz="1400" dirty="0"/>
              <a:t> car age: 8.7 years; 95 HP</a:t>
            </a:r>
          </a:p>
          <a:p>
            <a:pPr marL="457200" lvl="1" indent="-457200">
              <a:spcBef>
                <a:spcPts val="1000"/>
              </a:spcBef>
              <a:buFont typeface="Wingdings" panose="05000000000000000000" pitchFamily="2" charset="2"/>
              <a:buChar char="§"/>
            </a:pPr>
            <a:r>
              <a:rPr lang="en-US" sz="1400" dirty="0"/>
              <a:t>Annual PT urban pass: 10%; extra-urban pass: 5.5%</a:t>
            </a:r>
          </a:p>
          <a:p>
            <a:pPr marL="457200" lvl="1" indent="-457200">
              <a:spcBef>
                <a:spcPts val="1000"/>
              </a:spcBef>
              <a:buFont typeface="Wingdings" panose="05000000000000000000" pitchFamily="2" charset="2"/>
              <a:buChar char="§"/>
            </a:pPr>
            <a:r>
              <a:rPr lang="en-US" sz="1400" dirty="0"/>
              <a:t>60% use cars; walking: 19.1%; bicycle: 5.5%; multimodal: 8.2%</a:t>
            </a:r>
          </a:p>
          <a:p>
            <a:pPr marL="457200" lvl="1" indent="-457200">
              <a:spcBef>
                <a:spcPts val="1000"/>
              </a:spcBef>
              <a:buFont typeface="Wingdings" panose="05000000000000000000" pitchFamily="2" charset="2"/>
              <a:buChar char="§"/>
            </a:pPr>
            <a:r>
              <a:rPr lang="en-US" sz="1400" dirty="0"/>
              <a:t>Trip purpose: work/commute: 65.5%; education: 7.3%</a:t>
            </a:r>
          </a:p>
        </p:txBody>
      </p:sp>
      <p:sp>
        <p:nvSpPr>
          <p:cNvPr id="3" name="Content Placeholder 2">
            <a:extLst>
              <a:ext uri="{FF2B5EF4-FFF2-40B4-BE49-F238E27FC236}">
                <a16:creationId xmlns:a16="http://schemas.microsoft.com/office/drawing/2014/main" id="{B7524794-E74C-8EAB-6249-7FF43D2FEBD2}"/>
              </a:ext>
            </a:extLst>
          </p:cNvPr>
          <p:cNvSpPr txBox="1">
            <a:spLocks/>
          </p:cNvSpPr>
          <p:nvPr/>
        </p:nvSpPr>
        <p:spPr>
          <a:xfrm>
            <a:off x="6210684" y="3539761"/>
            <a:ext cx="5683378" cy="2953114"/>
          </a:xfrm>
          <a:prstGeom prst="rect">
            <a:avLst/>
          </a:prstGeom>
        </p:spPr>
        <p:txBody>
          <a:bodyPr/>
          <a:lstStyle>
            <a:lvl1pPr marL="228600" indent="-228600" algn="just" defTabSz="914400" rtl="0" eaLnBrk="1" latinLnBrk="0" hangingPunct="1">
              <a:lnSpc>
                <a:spcPct val="90000"/>
              </a:lnSpc>
              <a:spcBef>
                <a:spcPts val="1000"/>
              </a:spcBef>
              <a:buFont typeface="Arial" panose="020B0604020202020204" pitchFamily="34" charset="0"/>
              <a:buChar char="•"/>
              <a:defRPr sz="2400" kern="1200">
                <a:solidFill>
                  <a:srgbClr val="0F3743"/>
                </a:solidFill>
                <a:latin typeface="+mj-lt"/>
                <a:ea typeface="+mn-ea"/>
                <a:cs typeface="+mn-cs"/>
              </a:defRPr>
            </a:lvl1pPr>
            <a:lvl2pPr marL="685800" indent="-228600" algn="just" defTabSz="914400" rtl="0" eaLnBrk="1" latinLnBrk="0" hangingPunct="1">
              <a:lnSpc>
                <a:spcPct val="90000"/>
              </a:lnSpc>
              <a:spcBef>
                <a:spcPts val="500"/>
              </a:spcBef>
              <a:buFont typeface="Arial" panose="020B0604020202020204" pitchFamily="34" charset="0"/>
              <a:buChar char="•"/>
              <a:defRPr sz="2000" kern="1200">
                <a:solidFill>
                  <a:srgbClr val="0F3743"/>
                </a:solidFill>
                <a:latin typeface="+mj-lt"/>
                <a:ea typeface="+mn-ea"/>
                <a:cs typeface="+mn-cs"/>
              </a:defRPr>
            </a:lvl2pPr>
            <a:lvl3pPr marL="1143000" indent="-228600" algn="just" defTabSz="914400" rtl="0" eaLnBrk="1" latinLnBrk="0" hangingPunct="1">
              <a:lnSpc>
                <a:spcPct val="90000"/>
              </a:lnSpc>
              <a:spcBef>
                <a:spcPts val="500"/>
              </a:spcBef>
              <a:buFont typeface="Arial" panose="020B0604020202020204" pitchFamily="34" charset="0"/>
              <a:buChar char="•"/>
              <a:defRPr sz="1800" kern="1200">
                <a:solidFill>
                  <a:srgbClr val="0F3743"/>
                </a:solidFill>
                <a:latin typeface="+mj-lt"/>
                <a:ea typeface="+mn-ea"/>
                <a:cs typeface="+mn-cs"/>
              </a:defRPr>
            </a:lvl3pPr>
            <a:lvl4pPr marL="1600200" indent="-228600" algn="just" defTabSz="914400" rtl="0" eaLnBrk="1" latinLnBrk="0" hangingPunct="1">
              <a:lnSpc>
                <a:spcPct val="90000"/>
              </a:lnSpc>
              <a:spcBef>
                <a:spcPts val="500"/>
              </a:spcBef>
              <a:buFont typeface="Arial" panose="020B0604020202020204" pitchFamily="34" charset="0"/>
              <a:buChar char="•"/>
              <a:defRPr sz="1600" kern="1200">
                <a:solidFill>
                  <a:srgbClr val="0F3743"/>
                </a:solidFill>
                <a:latin typeface="+mj-lt"/>
                <a:ea typeface="+mn-ea"/>
                <a:cs typeface="+mn-cs"/>
              </a:defRPr>
            </a:lvl4pPr>
            <a:lvl5pPr marL="2057400" indent="-228600" algn="just" defTabSz="914400" rtl="0" eaLnBrk="1" latinLnBrk="0" hangingPunct="1">
              <a:lnSpc>
                <a:spcPct val="90000"/>
              </a:lnSpc>
              <a:spcBef>
                <a:spcPts val="500"/>
              </a:spcBef>
              <a:buFont typeface="Arial" panose="020B0604020202020204" pitchFamily="34" charset="0"/>
              <a:buChar char="•"/>
              <a:defRPr sz="1600" kern="1200">
                <a:solidFill>
                  <a:srgbClr val="0F3743"/>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457200">
              <a:spcBef>
                <a:spcPts val="1000"/>
              </a:spcBef>
              <a:buFont typeface="Wingdings" panose="05000000000000000000" pitchFamily="2" charset="2"/>
              <a:buChar char="§"/>
            </a:pPr>
            <a:r>
              <a:rPr lang="en-US" sz="1400" dirty="0"/>
              <a:t>Employees (55.2%), students (12.9%); retired people (9.1%); freelancers (7.0%)</a:t>
            </a:r>
          </a:p>
          <a:p>
            <a:pPr marL="457200" lvl="1" indent="-457200">
              <a:spcBef>
                <a:spcPts val="1000"/>
              </a:spcBef>
              <a:buFont typeface="Wingdings" panose="05000000000000000000" pitchFamily="2" charset="2"/>
              <a:buChar char="§"/>
            </a:pPr>
            <a:r>
              <a:rPr lang="en-US" sz="1400" dirty="0"/>
              <a:t>64.6% university degree and 10.5% high school diploma </a:t>
            </a:r>
          </a:p>
          <a:p>
            <a:pPr marL="457200" lvl="1" indent="-457200">
              <a:spcBef>
                <a:spcPts val="1000"/>
              </a:spcBef>
              <a:buFont typeface="Wingdings" panose="05000000000000000000" pitchFamily="2" charset="2"/>
              <a:buChar char="§"/>
            </a:pPr>
            <a:r>
              <a:rPr lang="en-US" sz="1400" dirty="0"/>
              <a:t>Household average size: 2.5 persons; average number of children per household: 0.82; 0.25 children &lt; 13 years old</a:t>
            </a:r>
          </a:p>
          <a:p>
            <a:pPr marL="457200" lvl="1" indent="-457200">
              <a:spcBef>
                <a:spcPts val="1000"/>
              </a:spcBef>
              <a:buFont typeface="Wingdings" panose="05000000000000000000" pitchFamily="2" charset="2"/>
              <a:buChar char="§"/>
            </a:pPr>
            <a:r>
              <a:rPr lang="en-US" sz="1400" dirty="0"/>
              <a:t>average number of cars: 1.5 cars; </a:t>
            </a:r>
            <a:r>
              <a:rPr lang="en-GB" sz="1400" dirty="0"/>
              <a:t>fuelled</a:t>
            </a:r>
            <a:r>
              <a:rPr lang="en-US" sz="1400" dirty="0"/>
              <a:t> with </a:t>
            </a:r>
            <a:r>
              <a:rPr lang="en-GB" sz="1400" dirty="0"/>
              <a:t>gasoline</a:t>
            </a:r>
            <a:r>
              <a:rPr lang="de-DE" sz="1400" dirty="0"/>
              <a:t> (30.3%) and </a:t>
            </a:r>
            <a:r>
              <a:rPr lang="en-GB" sz="1400" dirty="0"/>
              <a:t>diesel</a:t>
            </a:r>
            <a:r>
              <a:rPr lang="de-DE" sz="1400" dirty="0"/>
              <a:t> (30.9%); </a:t>
            </a:r>
            <a:r>
              <a:rPr lang="en-US" sz="1400" dirty="0" err="1"/>
              <a:t>LPG+petrol</a:t>
            </a:r>
            <a:r>
              <a:rPr lang="en-US" sz="1400" dirty="0"/>
              <a:t> and hybrid cars (20.3%);</a:t>
            </a:r>
            <a:r>
              <a:rPr lang="de-DE" sz="1400" dirty="0"/>
              <a:t> </a:t>
            </a:r>
            <a:r>
              <a:rPr lang="en-GB" sz="1400" dirty="0"/>
              <a:t>average</a:t>
            </a:r>
            <a:r>
              <a:rPr lang="en-US" sz="1400" dirty="0"/>
              <a:t> car age: 9.3 years; 137 HP</a:t>
            </a:r>
          </a:p>
          <a:p>
            <a:pPr marL="457200" lvl="1" indent="-457200">
              <a:spcBef>
                <a:spcPts val="1000"/>
              </a:spcBef>
              <a:buFont typeface="Wingdings" panose="05000000000000000000" pitchFamily="2" charset="2"/>
              <a:buChar char="§"/>
            </a:pPr>
            <a:r>
              <a:rPr lang="en-US" sz="1400" dirty="0"/>
              <a:t>Extra-urban PT pass: 74.3% </a:t>
            </a:r>
          </a:p>
          <a:p>
            <a:pPr marL="457200" lvl="1" indent="-457200">
              <a:spcBef>
                <a:spcPts val="1000"/>
              </a:spcBef>
              <a:buFont typeface="Wingdings" panose="05000000000000000000" pitchFamily="2" charset="2"/>
              <a:buChar char="§"/>
            </a:pPr>
            <a:r>
              <a:rPr lang="en-US" sz="1400" dirty="0"/>
              <a:t>33.8% use cars; multimodal: 27.4%; PT: 21.4%; regional train: 10.6%</a:t>
            </a:r>
          </a:p>
          <a:p>
            <a:pPr marL="457200" lvl="1" indent="-457200">
              <a:spcBef>
                <a:spcPts val="1000"/>
              </a:spcBef>
              <a:buFont typeface="Wingdings" panose="05000000000000000000" pitchFamily="2" charset="2"/>
              <a:buChar char="§"/>
            </a:pPr>
            <a:r>
              <a:rPr lang="en-US" sz="1400" dirty="0"/>
              <a:t>Trip purpose: 73% for work or study</a:t>
            </a:r>
          </a:p>
        </p:txBody>
      </p:sp>
      <p:pic>
        <p:nvPicPr>
          <p:cNvPr id="4" name="Immagine 3">
            <a:extLst>
              <a:ext uri="{FF2B5EF4-FFF2-40B4-BE49-F238E27FC236}">
                <a16:creationId xmlns:a16="http://schemas.microsoft.com/office/drawing/2014/main" id="{79671547-3EB0-1632-BA3B-D766D1EA56F1}"/>
              </a:ext>
            </a:extLst>
          </p:cNvPr>
          <p:cNvPicPr>
            <a:picLocks noChangeAspect="1"/>
          </p:cNvPicPr>
          <p:nvPr/>
        </p:nvPicPr>
        <p:blipFill>
          <a:blip r:embed="rId4"/>
          <a:stretch>
            <a:fillRect/>
          </a:stretch>
        </p:blipFill>
        <p:spPr>
          <a:xfrm>
            <a:off x="3192400" y="1424940"/>
            <a:ext cx="448618" cy="448618"/>
          </a:xfrm>
          <a:prstGeom prst="rect">
            <a:avLst/>
          </a:prstGeom>
        </p:spPr>
      </p:pic>
      <p:pic>
        <p:nvPicPr>
          <p:cNvPr id="8" name="Immagine 7">
            <a:extLst>
              <a:ext uri="{FF2B5EF4-FFF2-40B4-BE49-F238E27FC236}">
                <a16:creationId xmlns:a16="http://schemas.microsoft.com/office/drawing/2014/main" id="{F4600721-C7B2-63AC-DC3B-2BD47DE4CCE5}"/>
              </a:ext>
            </a:extLst>
          </p:cNvPr>
          <p:cNvPicPr>
            <a:picLocks noChangeAspect="1"/>
          </p:cNvPicPr>
          <p:nvPr/>
        </p:nvPicPr>
        <p:blipFill>
          <a:blip r:embed="rId5"/>
          <a:stretch>
            <a:fillRect/>
          </a:stretch>
        </p:blipFill>
        <p:spPr>
          <a:xfrm>
            <a:off x="8930135" y="1458468"/>
            <a:ext cx="442208" cy="442208"/>
          </a:xfrm>
          <a:prstGeom prst="rect">
            <a:avLst/>
          </a:prstGeom>
        </p:spPr>
      </p:pic>
    </p:spTree>
    <p:extLst>
      <p:ext uri="{BB962C8B-B14F-4D97-AF65-F5344CB8AC3E}">
        <p14:creationId xmlns:p14="http://schemas.microsoft.com/office/powerpoint/2010/main" val="34108389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F4D7D-8705-2EDB-0259-E682AFFAE1DE}"/>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11E3D46-10DC-56A4-9D55-8DC03E8DE69E}"/>
              </a:ext>
            </a:extLst>
          </p:cNvPr>
          <p:cNvSpPr>
            <a:spLocks noGrp="1"/>
          </p:cNvSpPr>
          <p:nvPr>
            <p:ph type="sldNum" sz="quarter" idx="4"/>
          </p:nvPr>
        </p:nvSpPr>
        <p:spPr>
          <a:xfrm>
            <a:off x="11662303" y="6492875"/>
            <a:ext cx="2743200" cy="365125"/>
          </a:xfrm>
        </p:spPr>
        <p:txBody>
          <a:bodyPr/>
          <a:lstStyle/>
          <a:p>
            <a:fld id="{437E7021-2E11-47B1-B0C5-16B4B8616A41}" type="slidenum">
              <a:rPr lang="en-US" smtClean="0"/>
              <a:pPr/>
              <a:t>12</a:t>
            </a:fld>
            <a:endParaRPr lang="en-US" dirty="0"/>
          </a:p>
        </p:txBody>
      </p:sp>
      <p:sp>
        <p:nvSpPr>
          <p:cNvPr id="7" name="Title 3">
            <a:extLst>
              <a:ext uri="{FF2B5EF4-FFF2-40B4-BE49-F238E27FC236}">
                <a16:creationId xmlns:a16="http://schemas.microsoft.com/office/drawing/2014/main" id="{3DDBFAD3-C2EA-4970-0976-082365FFA8ED}"/>
              </a:ext>
            </a:extLst>
          </p:cNvPr>
          <p:cNvSpPr>
            <a:spLocks noGrp="1"/>
          </p:cNvSpPr>
          <p:nvPr>
            <p:ph type="title"/>
          </p:nvPr>
        </p:nvSpPr>
        <p:spPr>
          <a:xfrm>
            <a:off x="2111828" y="482591"/>
            <a:ext cx="9014795" cy="503805"/>
          </a:xfrm>
        </p:spPr>
        <p:txBody>
          <a:bodyPr/>
          <a:lstStyle/>
          <a:p>
            <a:r>
              <a:rPr lang="en-US" dirty="0"/>
              <a:t>Results: the mobility patterns</a:t>
            </a:r>
            <a:endParaRPr lang="en-150" dirty="0"/>
          </a:p>
        </p:txBody>
      </p:sp>
      <p:pic>
        <p:nvPicPr>
          <p:cNvPr id="11" name="Immagine 10">
            <a:extLst>
              <a:ext uri="{FF2B5EF4-FFF2-40B4-BE49-F238E27FC236}">
                <a16:creationId xmlns:a16="http://schemas.microsoft.com/office/drawing/2014/main" id="{29FFFADD-92A9-16C0-8651-64A1FB9FBAF0}"/>
              </a:ext>
            </a:extLst>
          </p:cNvPr>
          <p:cNvPicPr>
            <a:picLocks noChangeAspect="1"/>
          </p:cNvPicPr>
          <p:nvPr/>
        </p:nvPicPr>
        <p:blipFill>
          <a:blip r:embed="rId2"/>
          <a:stretch>
            <a:fillRect/>
          </a:stretch>
        </p:blipFill>
        <p:spPr>
          <a:xfrm>
            <a:off x="137161" y="1421130"/>
            <a:ext cx="5955792" cy="2215896"/>
          </a:xfrm>
          <a:prstGeom prst="rect">
            <a:avLst/>
          </a:prstGeom>
        </p:spPr>
      </p:pic>
      <p:pic>
        <p:nvPicPr>
          <p:cNvPr id="12" name="Immagine 11">
            <a:extLst>
              <a:ext uri="{FF2B5EF4-FFF2-40B4-BE49-F238E27FC236}">
                <a16:creationId xmlns:a16="http://schemas.microsoft.com/office/drawing/2014/main" id="{79375873-F9B3-3823-CB70-FD4C946CF035}"/>
              </a:ext>
            </a:extLst>
          </p:cNvPr>
          <p:cNvPicPr>
            <a:picLocks noChangeAspect="1"/>
          </p:cNvPicPr>
          <p:nvPr/>
        </p:nvPicPr>
        <p:blipFill>
          <a:blip r:embed="rId3"/>
          <a:stretch>
            <a:fillRect/>
          </a:stretch>
        </p:blipFill>
        <p:spPr>
          <a:xfrm>
            <a:off x="6121146" y="1421130"/>
            <a:ext cx="5955792" cy="2215896"/>
          </a:xfrm>
          <a:prstGeom prst="rect">
            <a:avLst/>
          </a:prstGeom>
        </p:spPr>
      </p:pic>
      <p:sp>
        <p:nvSpPr>
          <p:cNvPr id="2" name="Content Placeholder 2">
            <a:extLst>
              <a:ext uri="{FF2B5EF4-FFF2-40B4-BE49-F238E27FC236}">
                <a16:creationId xmlns:a16="http://schemas.microsoft.com/office/drawing/2014/main" id="{DA304E93-9D37-C0FD-315F-315D36A40D32}"/>
              </a:ext>
            </a:extLst>
          </p:cNvPr>
          <p:cNvSpPr>
            <a:spLocks noGrp="1"/>
          </p:cNvSpPr>
          <p:nvPr>
            <p:ph idx="1"/>
          </p:nvPr>
        </p:nvSpPr>
        <p:spPr>
          <a:xfrm>
            <a:off x="291846" y="3539761"/>
            <a:ext cx="5801108" cy="2895964"/>
          </a:xfrm>
        </p:spPr>
        <p:txBody>
          <a:bodyPr/>
          <a:lstStyle/>
          <a:p>
            <a:pPr marL="457200" lvl="1" indent="-457200">
              <a:spcBef>
                <a:spcPts val="1000"/>
              </a:spcBef>
              <a:buFont typeface="Wingdings" panose="05000000000000000000" pitchFamily="2" charset="2"/>
              <a:buChar char="§"/>
            </a:pPr>
            <a:r>
              <a:rPr lang="en-US" sz="1400" dirty="0"/>
              <a:t>Employees (24.4%); workers/</a:t>
            </a:r>
            <a:r>
              <a:rPr lang="en-GB" sz="1400" noProof="0" dirty="0"/>
              <a:t>labourers</a:t>
            </a:r>
            <a:r>
              <a:rPr lang="en-US" sz="1400" dirty="0"/>
              <a:t> (23.5%); unemployed looking for work (14.6%); homemakers (8.5%); students (7.0%)</a:t>
            </a:r>
          </a:p>
          <a:p>
            <a:pPr marL="457200" lvl="1" indent="-457200">
              <a:spcBef>
                <a:spcPts val="1000"/>
              </a:spcBef>
              <a:buFont typeface="Wingdings" panose="05000000000000000000" pitchFamily="2" charset="2"/>
              <a:buChar char="§"/>
            </a:pPr>
            <a:r>
              <a:rPr lang="en-US" sz="1400" dirty="0"/>
              <a:t>19.7% university degree; 39.4% high school degree; 25.4% secondary education without high school degree</a:t>
            </a:r>
          </a:p>
          <a:p>
            <a:pPr marL="457200" lvl="1" indent="-457200">
              <a:spcBef>
                <a:spcPts val="1000"/>
              </a:spcBef>
              <a:buFont typeface="Wingdings" panose="05000000000000000000" pitchFamily="2" charset="2"/>
              <a:buChar char="§"/>
            </a:pPr>
            <a:r>
              <a:rPr lang="en-US" sz="1400" dirty="0"/>
              <a:t>Household average size: 3.24 persons; average number of children per household: 1.09; 0.71 children &lt; 13 years old</a:t>
            </a:r>
          </a:p>
          <a:p>
            <a:pPr marL="457200" lvl="1" indent="-457200">
              <a:spcBef>
                <a:spcPts val="1000"/>
              </a:spcBef>
              <a:buFont typeface="Wingdings" panose="05000000000000000000" pitchFamily="2" charset="2"/>
              <a:buChar char="§"/>
            </a:pPr>
            <a:r>
              <a:rPr lang="en-US" sz="1400" dirty="0"/>
              <a:t>average number of cars: 1.14 cars; </a:t>
            </a:r>
            <a:r>
              <a:rPr lang="en-GB" sz="1400" noProof="0" dirty="0"/>
              <a:t>fuelled</a:t>
            </a:r>
            <a:r>
              <a:rPr lang="en-US" sz="1400" dirty="0"/>
              <a:t> with </a:t>
            </a:r>
            <a:r>
              <a:rPr lang="en-GB" sz="1400" noProof="0" dirty="0"/>
              <a:t>gasoline</a:t>
            </a:r>
            <a:r>
              <a:rPr lang="de-DE" sz="1400" dirty="0"/>
              <a:t> (64.4%) and </a:t>
            </a:r>
            <a:r>
              <a:rPr lang="en-GB" sz="1400" noProof="0" dirty="0"/>
              <a:t>diesel</a:t>
            </a:r>
            <a:r>
              <a:rPr lang="de-DE" sz="1400" dirty="0"/>
              <a:t> (26.4%), </a:t>
            </a:r>
            <a:r>
              <a:rPr lang="en-GB" sz="1400" noProof="0" dirty="0"/>
              <a:t>average</a:t>
            </a:r>
            <a:r>
              <a:rPr lang="en-US" sz="1400" dirty="0"/>
              <a:t> car age: 13.55 years; 127.55 HP</a:t>
            </a:r>
          </a:p>
          <a:p>
            <a:pPr marL="457200" lvl="1" indent="-457200">
              <a:spcBef>
                <a:spcPts val="1000"/>
              </a:spcBef>
              <a:buFont typeface="Wingdings" panose="05000000000000000000" pitchFamily="2" charset="2"/>
              <a:buChar char="§"/>
            </a:pPr>
            <a:r>
              <a:rPr lang="en-US" sz="1400" dirty="0"/>
              <a:t>Urban PT pass (10.0%); extra-urban pass (5.5%)</a:t>
            </a:r>
          </a:p>
          <a:p>
            <a:pPr marL="457200" lvl="1" indent="-457200">
              <a:spcBef>
                <a:spcPts val="1000"/>
              </a:spcBef>
              <a:buFont typeface="Wingdings" panose="05000000000000000000" pitchFamily="2" charset="2"/>
              <a:buChar char="§"/>
            </a:pPr>
            <a:r>
              <a:rPr lang="en-US" sz="1400" dirty="0"/>
              <a:t>38.4% use cars; PT: 22.7%; walking: 12.0%; bicycle: 8.8%; multimodal: 5.6%</a:t>
            </a:r>
          </a:p>
          <a:p>
            <a:pPr marL="457200" lvl="1" indent="-457200">
              <a:spcBef>
                <a:spcPts val="1000"/>
              </a:spcBef>
              <a:buFont typeface="Wingdings" panose="05000000000000000000" pitchFamily="2" charset="2"/>
              <a:buChar char="§"/>
            </a:pPr>
            <a:r>
              <a:rPr lang="en-US" sz="1400" dirty="0"/>
              <a:t>Trip purpose: work/commute: 33.3%; education: 9.3%</a:t>
            </a:r>
          </a:p>
        </p:txBody>
      </p:sp>
      <p:sp>
        <p:nvSpPr>
          <p:cNvPr id="3" name="Content Placeholder 2">
            <a:extLst>
              <a:ext uri="{FF2B5EF4-FFF2-40B4-BE49-F238E27FC236}">
                <a16:creationId xmlns:a16="http://schemas.microsoft.com/office/drawing/2014/main" id="{733BE439-16F9-C101-15ED-BBD92217DDF7}"/>
              </a:ext>
            </a:extLst>
          </p:cNvPr>
          <p:cNvSpPr txBox="1">
            <a:spLocks/>
          </p:cNvSpPr>
          <p:nvPr/>
        </p:nvSpPr>
        <p:spPr>
          <a:xfrm>
            <a:off x="6210684" y="3539761"/>
            <a:ext cx="5683378" cy="2953114"/>
          </a:xfrm>
          <a:prstGeom prst="rect">
            <a:avLst/>
          </a:prstGeom>
        </p:spPr>
        <p:txBody>
          <a:bodyPr/>
          <a:lstStyle>
            <a:lvl1pPr marL="228600" indent="-228600" algn="just" defTabSz="914400" rtl="0" eaLnBrk="1" latinLnBrk="0" hangingPunct="1">
              <a:lnSpc>
                <a:spcPct val="90000"/>
              </a:lnSpc>
              <a:spcBef>
                <a:spcPts val="1000"/>
              </a:spcBef>
              <a:buFont typeface="Arial" panose="020B0604020202020204" pitchFamily="34" charset="0"/>
              <a:buChar char="•"/>
              <a:defRPr sz="2400" kern="1200">
                <a:solidFill>
                  <a:srgbClr val="0F3743"/>
                </a:solidFill>
                <a:latin typeface="+mj-lt"/>
                <a:ea typeface="+mn-ea"/>
                <a:cs typeface="+mn-cs"/>
              </a:defRPr>
            </a:lvl1pPr>
            <a:lvl2pPr marL="685800" indent="-228600" algn="just" defTabSz="914400" rtl="0" eaLnBrk="1" latinLnBrk="0" hangingPunct="1">
              <a:lnSpc>
                <a:spcPct val="90000"/>
              </a:lnSpc>
              <a:spcBef>
                <a:spcPts val="500"/>
              </a:spcBef>
              <a:buFont typeface="Arial" panose="020B0604020202020204" pitchFamily="34" charset="0"/>
              <a:buChar char="•"/>
              <a:defRPr sz="2000" kern="1200">
                <a:solidFill>
                  <a:srgbClr val="0F3743"/>
                </a:solidFill>
                <a:latin typeface="+mj-lt"/>
                <a:ea typeface="+mn-ea"/>
                <a:cs typeface="+mn-cs"/>
              </a:defRPr>
            </a:lvl2pPr>
            <a:lvl3pPr marL="1143000" indent="-228600" algn="just" defTabSz="914400" rtl="0" eaLnBrk="1" latinLnBrk="0" hangingPunct="1">
              <a:lnSpc>
                <a:spcPct val="90000"/>
              </a:lnSpc>
              <a:spcBef>
                <a:spcPts val="500"/>
              </a:spcBef>
              <a:buFont typeface="Arial" panose="020B0604020202020204" pitchFamily="34" charset="0"/>
              <a:buChar char="•"/>
              <a:defRPr sz="1800" kern="1200">
                <a:solidFill>
                  <a:srgbClr val="0F3743"/>
                </a:solidFill>
                <a:latin typeface="+mj-lt"/>
                <a:ea typeface="+mn-ea"/>
                <a:cs typeface="+mn-cs"/>
              </a:defRPr>
            </a:lvl3pPr>
            <a:lvl4pPr marL="1600200" indent="-228600" algn="just" defTabSz="914400" rtl="0" eaLnBrk="1" latinLnBrk="0" hangingPunct="1">
              <a:lnSpc>
                <a:spcPct val="90000"/>
              </a:lnSpc>
              <a:spcBef>
                <a:spcPts val="500"/>
              </a:spcBef>
              <a:buFont typeface="Arial" panose="020B0604020202020204" pitchFamily="34" charset="0"/>
              <a:buChar char="•"/>
              <a:defRPr sz="1600" kern="1200">
                <a:solidFill>
                  <a:srgbClr val="0F3743"/>
                </a:solidFill>
                <a:latin typeface="+mj-lt"/>
                <a:ea typeface="+mn-ea"/>
                <a:cs typeface="+mn-cs"/>
              </a:defRPr>
            </a:lvl4pPr>
            <a:lvl5pPr marL="2057400" indent="-228600" algn="just" defTabSz="914400" rtl="0" eaLnBrk="1" latinLnBrk="0" hangingPunct="1">
              <a:lnSpc>
                <a:spcPct val="90000"/>
              </a:lnSpc>
              <a:spcBef>
                <a:spcPts val="500"/>
              </a:spcBef>
              <a:buFont typeface="Arial" panose="020B0604020202020204" pitchFamily="34" charset="0"/>
              <a:buChar char="•"/>
              <a:defRPr sz="1600" kern="1200">
                <a:solidFill>
                  <a:srgbClr val="0F3743"/>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457200">
              <a:spcBef>
                <a:spcPts val="1000"/>
              </a:spcBef>
              <a:buFont typeface="Wingdings" panose="05000000000000000000" pitchFamily="2" charset="2"/>
              <a:buChar char="§"/>
            </a:pPr>
            <a:r>
              <a:rPr lang="en-US" sz="1400" dirty="0"/>
              <a:t>Employees (59.6%), retired people (13.8%); freelancers (9.60%); students (very small %); </a:t>
            </a:r>
          </a:p>
          <a:p>
            <a:pPr marL="457200" lvl="1" indent="-457200">
              <a:spcBef>
                <a:spcPts val="1000"/>
              </a:spcBef>
              <a:buFont typeface="Wingdings" panose="05000000000000000000" pitchFamily="2" charset="2"/>
              <a:buChar char="§"/>
            </a:pPr>
            <a:r>
              <a:rPr lang="en-US" sz="1400" dirty="0"/>
              <a:t>68.0% university degree and 7.4% high school diploma </a:t>
            </a:r>
          </a:p>
          <a:p>
            <a:pPr marL="457200" lvl="1" indent="-457200">
              <a:spcBef>
                <a:spcPts val="1000"/>
              </a:spcBef>
              <a:buFont typeface="Wingdings" panose="05000000000000000000" pitchFamily="2" charset="2"/>
              <a:buChar char="§"/>
            </a:pPr>
            <a:r>
              <a:rPr lang="en-US" sz="1400" dirty="0"/>
              <a:t>Household average size: 2.84 persons; average number of children per household: 0.63; 0.39 children &lt; 13 years old</a:t>
            </a:r>
          </a:p>
          <a:p>
            <a:pPr marL="457200" lvl="1" indent="-457200">
              <a:spcBef>
                <a:spcPts val="1000"/>
              </a:spcBef>
              <a:buFont typeface="Wingdings" panose="05000000000000000000" pitchFamily="2" charset="2"/>
              <a:buChar char="§"/>
            </a:pPr>
            <a:r>
              <a:rPr lang="en-US" sz="1400" dirty="0"/>
              <a:t>average number of cars: 1.65 cars; </a:t>
            </a:r>
            <a:r>
              <a:rPr lang="en-GB" sz="1400" dirty="0"/>
              <a:t>fuelled</a:t>
            </a:r>
            <a:r>
              <a:rPr lang="en-US" sz="1400" dirty="0"/>
              <a:t> with </a:t>
            </a:r>
            <a:r>
              <a:rPr lang="en-GB" sz="1400" dirty="0"/>
              <a:t>gasoline</a:t>
            </a:r>
            <a:r>
              <a:rPr lang="de-DE" sz="1400" dirty="0"/>
              <a:t> (42.0%) and </a:t>
            </a:r>
            <a:r>
              <a:rPr lang="en-GB" sz="1400" dirty="0"/>
              <a:t>diesel</a:t>
            </a:r>
            <a:r>
              <a:rPr lang="de-DE" sz="1400" dirty="0"/>
              <a:t> (44.3%); </a:t>
            </a:r>
            <a:r>
              <a:rPr lang="en-US" sz="1400" dirty="0" err="1"/>
              <a:t>LPG+petrol</a:t>
            </a:r>
            <a:r>
              <a:rPr lang="en-US" sz="1400" dirty="0"/>
              <a:t> and hybrid cars (6.8%);</a:t>
            </a:r>
            <a:r>
              <a:rPr lang="de-DE" sz="1400" dirty="0"/>
              <a:t> </a:t>
            </a:r>
            <a:r>
              <a:rPr lang="en-GB" sz="1400" dirty="0"/>
              <a:t>average</a:t>
            </a:r>
            <a:r>
              <a:rPr lang="en-US" sz="1400" dirty="0"/>
              <a:t> car age: 11.37 years; 114.6 HP</a:t>
            </a:r>
          </a:p>
          <a:p>
            <a:pPr marL="457200" lvl="1" indent="-457200">
              <a:spcBef>
                <a:spcPts val="1000"/>
              </a:spcBef>
              <a:buFont typeface="Wingdings" panose="05000000000000000000" pitchFamily="2" charset="2"/>
              <a:buChar char="§"/>
            </a:pPr>
            <a:r>
              <a:rPr lang="en-US" sz="1400" dirty="0"/>
              <a:t>50.0% use cars; multimodal: 20.8%; other modes very small %</a:t>
            </a:r>
          </a:p>
          <a:p>
            <a:pPr marL="457200" lvl="1" indent="-457200">
              <a:spcBef>
                <a:spcPts val="1000"/>
              </a:spcBef>
              <a:buFont typeface="Wingdings" panose="05000000000000000000" pitchFamily="2" charset="2"/>
              <a:buChar char="§"/>
            </a:pPr>
            <a:r>
              <a:rPr lang="en-US" sz="1400" dirty="0"/>
              <a:t>Trip purpose: 65.3%: 8.4% for shopping/errands</a:t>
            </a:r>
          </a:p>
        </p:txBody>
      </p:sp>
      <p:pic>
        <p:nvPicPr>
          <p:cNvPr id="4" name="Immagine 3">
            <a:extLst>
              <a:ext uri="{FF2B5EF4-FFF2-40B4-BE49-F238E27FC236}">
                <a16:creationId xmlns:a16="http://schemas.microsoft.com/office/drawing/2014/main" id="{2EF86FC8-660A-C650-5A7C-C05E5B984701}"/>
              </a:ext>
            </a:extLst>
          </p:cNvPr>
          <p:cNvPicPr>
            <a:picLocks noChangeAspect="1"/>
          </p:cNvPicPr>
          <p:nvPr/>
        </p:nvPicPr>
        <p:blipFill>
          <a:blip r:embed="rId4"/>
          <a:stretch>
            <a:fillRect/>
          </a:stretch>
        </p:blipFill>
        <p:spPr>
          <a:xfrm>
            <a:off x="2991838" y="1421130"/>
            <a:ext cx="401123" cy="401123"/>
          </a:xfrm>
          <a:prstGeom prst="rect">
            <a:avLst/>
          </a:prstGeom>
        </p:spPr>
      </p:pic>
      <p:pic>
        <p:nvPicPr>
          <p:cNvPr id="8" name="Immagine 7">
            <a:extLst>
              <a:ext uri="{FF2B5EF4-FFF2-40B4-BE49-F238E27FC236}">
                <a16:creationId xmlns:a16="http://schemas.microsoft.com/office/drawing/2014/main" id="{34E79936-3A7B-F081-050D-E11A802D2536}"/>
              </a:ext>
            </a:extLst>
          </p:cNvPr>
          <p:cNvPicPr>
            <a:picLocks noChangeAspect="1"/>
          </p:cNvPicPr>
          <p:nvPr/>
        </p:nvPicPr>
        <p:blipFill>
          <a:blip r:embed="rId5"/>
          <a:stretch>
            <a:fillRect/>
          </a:stretch>
        </p:blipFill>
        <p:spPr>
          <a:xfrm>
            <a:off x="8976110" y="1421130"/>
            <a:ext cx="448104" cy="448104"/>
          </a:xfrm>
          <a:prstGeom prst="rect">
            <a:avLst/>
          </a:prstGeom>
        </p:spPr>
      </p:pic>
    </p:spTree>
    <p:extLst>
      <p:ext uri="{BB962C8B-B14F-4D97-AF65-F5344CB8AC3E}">
        <p14:creationId xmlns:p14="http://schemas.microsoft.com/office/powerpoint/2010/main" val="27134037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75DC6-54BF-7E97-3521-0787FFDEB08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435BC44-0BA0-6A96-C26F-CA1F39100764}"/>
              </a:ext>
            </a:extLst>
          </p:cNvPr>
          <p:cNvSpPr>
            <a:spLocks noGrp="1"/>
          </p:cNvSpPr>
          <p:nvPr>
            <p:ph type="sldNum" sz="quarter" idx="4"/>
          </p:nvPr>
        </p:nvSpPr>
        <p:spPr>
          <a:xfrm>
            <a:off x="11662303" y="6492875"/>
            <a:ext cx="2743200" cy="365125"/>
          </a:xfrm>
        </p:spPr>
        <p:txBody>
          <a:bodyPr/>
          <a:lstStyle/>
          <a:p>
            <a:fld id="{437E7021-2E11-47B1-B0C5-16B4B8616A41}" type="slidenum">
              <a:rPr lang="en-US" smtClean="0"/>
              <a:pPr/>
              <a:t>13</a:t>
            </a:fld>
            <a:endParaRPr lang="en-US" dirty="0"/>
          </a:p>
        </p:txBody>
      </p:sp>
      <p:sp>
        <p:nvSpPr>
          <p:cNvPr id="7" name="Title 3">
            <a:extLst>
              <a:ext uri="{FF2B5EF4-FFF2-40B4-BE49-F238E27FC236}">
                <a16:creationId xmlns:a16="http://schemas.microsoft.com/office/drawing/2014/main" id="{786DF418-9A4F-309E-85AD-9A21796D5AAB}"/>
              </a:ext>
            </a:extLst>
          </p:cNvPr>
          <p:cNvSpPr>
            <a:spLocks noGrp="1"/>
          </p:cNvSpPr>
          <p:nvPr>
            <p:ph type="title"/>
          </p:nvPr>
        </p:nvSpPr>
        <p:spPr>
          <a:xfrm>
            <a:off x="2111828" y="482591"/>
            <a:ext cx="9014795" cy="503805"/>
          </a:xfrm>
        </p:spPr>
        <p:txBody>
          <a:bodyPr/>
          <a:lstStyle/>
          <a:p>
            <a:r>
              <a:rPr lang="en-US" dirty="0"/>
              <a:t>Results: the mobility patterns</a:t>
            </a:r>
            <a:endParaRPr lang="en-150" dirty="0"/>
          </a:p>
        </p:txBody>
      </p:sp>
      <p:pic>
        <p:nvPicPr>
          <p:cNvPr id="2" name="Immagine 1">
            <a:extLst>
              <a:ext uri="{FF2B5EF4-FFF2-40B4-BE49-F238E27FC236}">
                <a16:creationId xmlns:a16="http://schemas.microsoft.com/office/drawing/2014/main" id="{C70AB21D-8FBD-6D57-A181-B4B811D7FDF2}"/>
              </a:ext>
            </a:extLst>
          </p:cNvPr>
          <p:cNvPicPr>
            <a:picLocks noChangeAspect="1"/>
          </p:cNvPicPr>
          <p:nvPr/>
        </p:nvPicPr>
        <p:blipFill>
          <a:blip r:embed="rId2"/>
          <a:stretch>
            <a:fillRect/>
          </a:stretch>
        </p:blipFill>
        <p:spPr>
          <a:xfrm>
            <a:off x="140208" y="1486662"/>
            <a:ext cx="5955792" cy="2215896"/>
          </a:xfrm>
          <a:prstGeom prst="rect">
            <a:avLst/>
          </a:prstGeom>
        </p:spPr>
      </p:pic>
      <p:pic>
        <p:nvPicPr>
          <p:cNvPr id="3" name="Immagine 2">
            <a:extLst>
              <a:ext uri="{FF2B5EF4-FFF2-40B4-BE49-F238E27FC236}">
                <a16:creationId xmlns:a16="http://schemas.microsoft.com/office/drawing/2014/main" id="{36FB209A-1108-4CE4-0BA7-FD6632104212}"/>
              </a:ext>
            </a:extLst>
          </p:cNvPr>
          <p:cNvPicPr>
            <a:picLocks noChangeAspect="1"/>
          </p:cNvPicPr>
          <p:nvPr/>
        </p:nvPicPr>
        <p:blipFill>
          <a:blip r:embed="rId3"/>
          <a:stretch>
            <a:fillRect/>
          </a:stretch>
        </p:blipFill>
        <p:spPr>
          <a:xfrm>
            <a:off x="6087618" y="1486662"/>
            <a:ext cx="5955792" cy="2215896"/>
          </a:xfrm>
          <a:prstGeom prst="rect">
            <a:avLst/>
          </a:prstGeom>
        </p:spPr>
      </p:pic>
      <p:sp>
        <p:nvSpPr>
          <p:cNvPr id="4" name="Content Placeholder 2">
            <a:extLst>
              <a:ext uri="{FF2B5EF4-FFF2-40B4-BE49-F238E27FC236}">
                <a16:creationId xmlns:a16="http://schemas.microsoft.com/office/drawing/2014/main" id="{A1DB0475-A779-D5F3-318D-274A155317E7}"/>
              </a:ext>
            </a:extLst>
          </p:cNvPr>
          <p:cNvSpPr>
            <a:spLocks noGrp="1"/>
          </p:cNvSpPr>
          <p:nvPr>
            <p:ph idx="1"/>
          </p:nvPr>
        </p:nvSpPr>
        <p:spPr>
          <a:xfrm>
            <a:off x="291846" y="3539761"/>
            <a:ext cx="5801108" cy="2895964"/>
          </a:xfrm>
        </p:spPr>
        <p:txBody>
          <a:bodyPr/>
          <a:lstStyle/>
          <a:p>
            <a:pPr marL="457200" lvl="1" indent="-457200">
              <a:spcBef>
                <a:spcPts val="1000"/>
              </a:spcBef>
              <a:buFont typeface="Wingdings" panose="05000000000000000000" pitchFamily="2" charset="2"/>
              <a:buChar char="§"/>
            </a:pPr>
            <a:r>
              <a:rPr lang="en-US" sz="1400" dirty="0"/>
              <a:t>Employees (54.5%), workers/</a:t>
            </a:r>
            <a:r>
              <a:rPr lang="en-GB" sz="1400" noProof="0" dirty="0"/>
              <a:t>labourers</a:t>
            </a:r>
            <a:r>
              <a:rPr lang="en-US" sz="1400" dirty="0"/>
              <a:t> (9.1%); retired people (9.1%) </a:t>
            </a:r>
          </a:p>
          <a:p>
            <a:pPr marL="457200" lvl="1" indent="-457200">
              <a:spcBef>
                <a:spcPts val="1000"/>
              </a:spcBef>
              <a:buFont typeface="Wingdings" panose="05000000000000000000" pitchFamily="2" charset="2"/>
              <a:buChar char="§"/>
            </a:pPr>
            <a:r>
              <a:rPr lang="en-US" sz="1400" dirty="0"/>
              <a:t>38.2% university degree and 23.6% high school degree</a:t>
            </a:r>
          </a:p>
          <a:p>
            <a:pPr marL="457200" lvl="1" indent="-457200">
              <a:spcBef>
                <a:spcPts val="1000"/>
              </a:spcBef>
              <a:buFont typeface="Wingdings" panose="05000000000000000000" pitchFamily="2" charset="2"/>
              <a:buChar char="§"/>
            </a:pPr>
            <a:r>
              <a:rPr lang="en-US" sz="1400" dirty="0"/>
              <a:t>Household average size: 3.56 persons; average number of children per household: 1.56; 1.04 children &lt; 13 years old</a:t>
            </a:r>
          </a:p>
          <a:p>
            <a:pPr marL="457200" lvl="1" indent="-457200">
              <a:spcBef>
                <a:spcPts val="1000"/>
              </a:spcBef>
              <a:buFont typeface="Wingdings" panose="05000000000000000000" pitchFamily="2" charset="2"/>
              <a:buChar char="§"/>
            </a:pPr>
            <a:r>
              <a:rPr lang="en-US" sz="1400" dirty="0"/>
              <a:t>Average number of cars: 1.19 cars; </a:t>
            </a:r>
            <a:r>
              <a:rPr lang="en-GB" sz="1400" noProof="0" dirty="0"/>
              <a:t>fuelled</a:t>
            </a:r>
            <a:r>
              <a:rPr lang="en-US" sz="1400" dirty="0"/>
              <a:t> with </a:t>
            </a:r>
            <a:r>
              <a:rPr lang="en-GB" sz="1400" noProof="0" dirty="0"/>
              <a:t>gasoline</a:t>
            </a:r>
            <a:r>
              <a:rPr lang="de-DE" sz="1400" dirty="0"/>
              <a:t> (45.0%) and </a:t>
            </a:r>
            <a:r>
              <a:rPr lang="en-GB" sz="1400" noProof="0" dirty="0"/>
              <a:t>diesel</a:t>
            </a:r>
            <a:r>
              <a:rPr lang="de-DE" sz="1400" dirty="0"/>
              <a:t> (42.5%); hybrid: 5.0% </a:t>
            </a:r>
            <a:r>
              <a:rPr lang="en-GB" sz="1400" noProof="0" dirty="0"/>
              <a:t>average</a:t>
            </a:r>
            <a:r>
              <a:rPr lang="en-US" sz="1400" dirty="0"/>
              <a:t> car age: 8.8 years; 118.32 HP: average number of bicycles: 4.28</a:t>
            </a:r>
          </a:p>
          <a:p>
            <a:pPr marL="457200" lvl="1" indent="-457200">
              <a:spcBef>
                <a:spcPts val="1000"/>
              </a:spcBef>
              <a:buFont typeface="Wingdings" panose="05000000000000000000" pitchFamily="2" charset="2"/>
              <a:buChar char="§"/>
            </a:pPr>
            <a:r>
              <a:rPr lang="en-US" sz="1400" dirty="0"/>
              <a:t>Germany Ticket: 52.3%; national monthly rail and bus pass: 28.4% </a:t>
            </a:r>
          </a:p>
          <a:p>
            <a:pPr marL="457200" lvl="1" indent="-457200">
              <a:spcBef>
                <a:spcPts val="1000"/>
              </a:spcBef>
              <a:buFont typeface="Wingdings" panose="05000000000000000000" pitchFamily="2" charset="2"/>
              <a:buChar char="§"/>
            </a:pPr>
            <a:r>
              <a:rPr lang="en-US" sz="1400" dirty="0"/>
              <a:t>Bicycle: 37.1%; 31.5% use cars; PT: 16.9%; walking: 4.5%; multimodal: 10.1%</a:t>
            </a:r>
          </a:p>
          <a:p>
            <a:pPr marL="457200" lvl="1" indent="-457200">
              <a:spcBef>
                <a:spcPts val="1000"/>
              </a:spcBef>
              <a:buFont typeface="Wingdings" panose="05000000000000000000" pitchFamily="2" charset="2"/>
              <a:buChar char="§"/>
            </a:pPr>
            <a:r>
              <a:rPr lang="en-US" sz="1400" dirty="0"/>
              <a:t>Trip purpose: work/commute: 66.3%; leisure: 7.9%</a:t>
            </a:r>
          </a:p>
        </p:txBody>
      </p:sp>
      <p:sp>
        <p:nvSpPr>
          <p:cNvPr id="6" name="Content Placeholder 2">
            <a:extLst>
              <a:ext uri="{FF2B5EF4-FFF2-40B4-BE49-F238E27FC236}">
                <a16:creationId xmlns:a16="http://schemas.microsoft.com/office/drawing/2014/main" id="{37C6FF8B-E98F-9B42-6574-18BD801EDA5D}"/>
              </a:ext>
            </a:extLst>
          </p:cNvPr>
          <p:cNvSpPr txBox="1">
            <a:spLocks/>
          </p:cNvSpPr>
          <p:nvPr/>
        </p:nvSpPr>
        <p:spPr>
          <a:xfrm>
            <a:off x="6210684" y="3539761"/>
            <a:ext cx="5683378" cy="2895964"/>
          </a:xfrm>
          <a:prstGeom prst="rect">
            <a:avLst/>
          </a:prstGeom>
        </p:spPr>
        <p:txBody>
          <a:bodyPr/>
          <a:lstStyle>
            <a:lvl1pPr marL="228600" indent="-228600" algn="just" defTabSz="914400" rtl="0" eaLnBrk="1" latinLnBrk="0" hangingPunct="1">
              <a:lnSpc>
                <a:spcPct val="90000"/>
              </a:lnSpc>
              <a:spcBef>
                <a:spcPts val="1000"/>
              </a:spcBef>
              <a:buFont typeface="Arial" panose="020B0604020202020204" pitchFamily="34" charset="0"/>
              <a:buChar char="•"/>
              <a:defRPr sz="2400" kern="1200">
                <a:solidFill>
                  <a:srgbClr val="0F3743"/>
                </a:solidFill>
                <a:latin typeface="+mj-lt"/>
                <a:ea typeface="+mn-ea"/>
                <a:cs typeface="+mn-cs"/>
              </a:defRPr>
            </a:lvl1pPr>
            <a:lvl2pPr marL="685800" indent="-228600" algn="just" defTabSz="914400" rtl="0" eaLnBrk="1" latinLnBrk="0" hangingPunct="1">
              <a:lnSpc>
                <a:spcPct val="90000"/>
              </a:lnSpc>
              <a:spcBef>
                <a:spcPts val="500"/>
              </a:spcBef>
              <a:buFont typeface="Arial" panose="020B0604020202020204" pitchFamily="34" charset="0"/>
              <a:buChar char="•"/>
              <a:defRPr sz="2000" kern="1200">
                <a:solidFill>
                  <a:srgbClr val="0F3743"/>
                </a:solidFill>
                <a:latin typeface="+mj-lt"/>
                <a:ea typeface="+mn-ea"/>
                <a:cs typeface="+mn-cs"/>
              </a:defRPr>
            </a:lvl2pPr>
            <a:lvl3pPr marL="1143000" indent="-228600" algn="just" defTabSz="914400" rtl="0" eaLnBrk="1" latinLnBrk="0" hangingPunct="1">
              <a:lnSpc>
                <a:spcPct val="90000"/>
              </a:lnSpc>
              <a:spcBef>
                <a:spcPts val="500"/>
              </a:spcBef>
              <a:buFont typeface="Arial" panose="020B0604020202020204" pitchFamily="34" charset="0"/>
              <a:buChar char="•"/>
              <a:defRPr sz="1800" kern="1200">
                <a:solidFill>
                  <a:srgbClr val="0F3743"/>
                </a:solidFill>
                <a:latin typeface="+mj-lt"/>
                <a:ea typeface="+mn-ea"/>
                <a:cs typeface="+mn-cs"/>
              </a:defRPr>
            </a:lvl3pPr>
            <a:lvl4pPr marL="1600200" indent="-228600" algn="just" defTabSz="914400" rtl="0" eaLnBrk="1" latinLnBrk="0" hangingPunct="1">
              <a:lnSpc>
                <a:spcPct val="90000"/>
              </a:lnSpc>
              <a:spcBef>
                <a:spcPts val="500"/>
              </a:spcBef>
              <a:buFont typeface="Arial" panose="020B0604020202020204" pitchFamily="34" charset="0"/>
              <a:buChar char="•"/>
              <a:defRPr sz="1600" kern="1200">
                <a:solidFill>
                  <a:srgbClr val="0F3743"/>
                </a:solidFill>
                <a:latin typeface="+mj-lt"/>
                <a:ea typeface="+mn-ea"/>
                <a:cs typeface="+mn-cs"/>
              </a:defRPr>
            </a:lvl4pPr>
            <a:lvl5pPr marL="2057400" indent="-228600" algn="just" defTabSz="914400" rtl="0" eaLnBrk="1" latinLnBrk="0" hangingPunct="1">
              <a:lnSpc>
                <a:spcPct val="90000"/>
              </a:lnSpc>
              <a:spcBef>
                <a:spcPts val="500"/>
              </a:spcBef>
              <a:buFont typeface="Arial" panose="020B0604020202020204" pitchFamily="34" charset="0"/>
              <a:buChar char="•"/>
              <a:defRPr sz="1600" kern="1200">
                <a:solidFill>
                  <a:srgbClr val="0F3743"/>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457200">
              <a:spcBef>
                <a:spcPts val="1000"/>
              </a:spcBef>
              <a:buFont typeface="Wingdings" panose="05000000000000000000" pitchFamily="2" charset="2"/>
              <a:buChar char="§"/>
            </a:pPr>
            <a:r>
              <a:rPr lang="en-US" sz="1400" dirty="0"/>
              <a:t>Employees (35.9%), students (32.6%); others are marginal</a:t>
            </a:r>
          </a:p>
          <a:p>
            <a:pPr marL="457200" lvl="1" indent="-457200">
              <a:spcBef>
                <a:spcPts val="1000"/>
              </a:spcBef>
              <a:buFont typeface="Wingdings" panose="05000000000000000000" pitchFamily="2" charset="2"/>
              <a:buChar char="§"/>
            </a:pPr>
            <a:r>
              <a:rPr lang="en-US" sz="1400" dirty="0"/>
              <a:t>89.1% university degree</a:t>
            </a:r>
          </a:p>
          <a:p>
            <a:pPr marL="457200" lvl="1" indent="-457200">
              <a:spcBef>
                <a:spcPts val="1000"/>
              </a:spcBef>
              <a:buFont typeface="Wingdings" panose="05000000000000000000" pitchFamily="2" charset="2"/>
              <a:buChar char="§"/>
            </a:pPr>
            <a:r>
              <a:rPr lang="en-US" sz="1400" dirty="0"/>
              <a:t>Household average size: 3.04 persons; average number of children per household: 1.1; 0.37 children &lt; 13 years old</a:t>
            </a:r>
          </a:p>
          <a:p>
            <a:pPr marL="457200" lvl="1" indent="-457200">
              <a:spcBef>
                <a:spcPts val="1000"/>
              </a:spcBef>
              <a:buFont typeface="Wingdings" panose="05000000000000000000" pitchFamily="2" charset="2"/>
              <a:buChar char="§"/>
            </a:pPr>
            <a:r>
              <a:rPr lang="en-US" sz="1400" dirty="0"/>
              <a:t>Average number of cars: 0.86 cars; </a:t>
            </a:r>
            <a:r>
              <a:rPr lang="en-GB" sz="1400" dirty="0"/>
              <a:t>fuelled</a:t>
            </a:r>
            <a:r>
              <a:rPr lang="en-US" sz="1400" dirty="0"/>
              <a:t> with </a:t>
            </a:r>
            <a:r>
              <a:rPr lang="en-GB" sz="1400" dirty="0"/>
              <a:t>gasoline</a:t>
            </a:r>
            <a:r>
              <a:rPr lang="de-DE" sz="1400" dirty="0"/>
              <a:t> (83.1%) and </a:t>
            </a:r>
            <a:r>
              <a:rPr lang="en-GB" sz="1400" dirty="0"/>
              <a:t>diesel</a:t>
            </a:r>
            <a:r>
              <a:rPr lang="de-DE" sz="1400" dirty="0"/>
              <a:t> (11.3%); </a:t>
            </a:r>
            <a:r>
              <a:rPr lang="en-GB" sz="1400" dirty="0"/>
              <a:t>average</a:t>
            </a:r>
            <a:r>
              <a:rPr lang="en-US" sz="1400" dirty="0"/>
              <a:t> car age: 4.69 years</a:t>
            </a:r>
          </a:p>
          <a:p>
            <a:pPr marL="457200" lvl="1" indent="-457200">
              <a:spcBef>
                <a:spcPts val="1000"/>
              </a:spcBef>
              <a:buFont typeface="Wingdings" panose="05000000000000000000" pitchFamily="2" charset="2"/>
              <a:buChar char="§"/>
            </a:pPr>
            <a:r>
              <a:rPr lang="en-US" sz="1400" dirty="0"/>
              <a:t>Extra-urban PT pass: 3.0% </a:t>
            </a:r>
          </a:p>
          <a:p>
            <a:pPr marL="457200" lvl="1" indent="-457200">
              <a:spcBef>
                <a:spcPts val="1000"/>
              </a:spcBef>
              <a:buFont typeface="Wingdings" panose="05000000000000000000" pitchFamily="2" charset="2"/>
              <a:buChar char="§"/>
            </a:pPr>
            <a:r>
              <a:rPr lang="en-US" sz="1400" dirty="0"/>
              <a:t>75.5% use cars; PT: 17%; </a:t>
            </a:r>
            <a:r>
              <a:rPr lang="en-US" sz="1400" dirty="0" err="1"/>
              <a:t>multimodsl</a:t>
            </a:r>
            <a:r>
              <a:rPr lang="en-US" sz="1400" dirty="0"/>
              <a:t>: 2.0%</a:t>
            </a:r>
          </a:p>
          <a:p>
            <a:pPr marL="457200" lvl="1" indent="-457200">
              <a:spcBef>
                <a:spcPts val="1000"/>
              </a:spcBef>
              <a:buFont typeface="Wingdings" panose="05000000000000000000" pitchFamily="2" charset="2"/>
              <a:buChar char="§"/>
            </a:pPr>
            <a:r>
              <a:rPr lang="en-US" sz="1400" dirty="0"/>
              <a:t>Trip purpose: majority for work</a:t>
            </a:r>
          </a:p>
        </p:txBody>
      </p:sp>
      <p:pic>
        <p:nvPicPr>
          <p:cNvPr id="8" name="Immagine 7">
            <a:extLst>
              <a:ext uri="{FF2B5EF4-FFF2-40B4-BE49-F238E27FC236}">
                <a16:creationId xmlns:a16="http://schemas.microsoft.com/office/drawing/2014/main" id="{845AF256-B0DE-85BB-586D-28B19B258F3B}"/>
              </a:ext>
            </a:extLst>
          </p:cNvPr>
          <p:cNvPicPr>
            <a:picLocks noChangeAspect="1"/>
          </p:cNvPicPr>
          <p:nvPr/>
        </p:nvPicPr>
        <p:blipFill>
          <a:blip r:embed="rId4"/>
          <a:stretch>
            <a:fillRect/>
          </a:stretch>
        </p:blipFill>
        <p:spPr>
          <a:xfrm>
            <a:off x="2975279" y="1486662"/>
            <a:ext cx="434241" cy="383154"/>
          </a:xfrm>
          <a:prstGeom prst="rect">
            <a:avLst/>
          </a:prstGeom>
        </p:spPr>
      </p:pic>
      <p:pic>
        <p:nvPicPr>
          <p:cNvPr id="9" name="Immagine 8">
            <a:extLst>
              <a:ext uri="{FF2B5EF4-FFF2-40B4-BE49-F238E27FC236}">
                <a16:creationId xmlns:a16="http://schemas.microsoft.com/office/drawing/2014/main" id="{8F630F3B-CF19-703C-3CA9-0E9E40350A2F}"/>
              </a:ext>
            </a:extLst>
          </p:cNvPr>
          <p:cNvPicPr>
            <a:picLocks noChangeAspect="1"/>
          </p:cNvPicPr>
          <p:nvPr/>
        </p:nvPicPr>
        <p:blipFill>
          <a:blip r:embed="rId5"/>
          <a:stretch>
            <a:fillRect/>
          </a:stretch>
        </p:blipFill>
        <p:spPr>
          <a:xfrm>
            <a:off x="8908312" y="1453930"/>
            <a:ext cx="448618" cy="448618"/>
          </a:xfrm>
          <a:prstGeom prst="rect">
            <a:avLst/>
          </a:prstGeom>
        </p:spPr>
      </p:pic>
    </p:spTree>
    <p:extLst>
      <p:ext uri="{BB962C8B-B14F-4D97-AF65-F5344CB8AC3E}">
        <p14:creationId xmlns:p14="http://schemas.microsoft.com/office/powerpoint/2010/main" val="15690230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CD321-2210-1805-2B6C-C6E9EB69AF2F}"/>
            </a:ext>
          </a:extLst>
        </p:cNvPr>
        <p:cNvGrpSpPr/>
        <p:nvPr/>
      </p:nvGrpSpPr>
      <p:grpSpPr>
        <a:xfrm>
          <a:off x="0" y="0"/>
          <a:ext cx="0" cy="0"/>
          <a:chOff x="0" y="0"/>
          <a:chExt cx="0" cy="0"/>
        </a:xfrm>
      </p:grpSpPr>
      <p:pic>
        <p:nvPicPr>
          <p:cNvPr id="15" name="Immagine 14">
            <a:extLst>
              <a:ext uri="{FF2B5EF4-FFF2-40B4-BE49-F238E27FC236}">
                <a16:creationId xmlns:a16="http://schemas.microsoft.com/office/drawing/2014/main" id="{3362D250-6B58-56FE-B77E-80715855390F}"/>
              </a:ext>
            </a:extLst>
          </p:cNvPr>
          <p:cNvPicPr>
            <a:picLocks noChangeAspect="1"/>
          </p:cNvPicPr>
          <p:nvPr/>
        </p:nvPicPr>
        <p:blipFill>
          <a:blip r:embed="rId2"/>
          <a:stretch>
            <a:fillRect/>
          </a:stretch>
        </p:blipFill>
        <p:spPr>
          <a:xfrm>
            <a:off x="4175125" y="1461135"/>
            <a:ext cx="3841750" cy="2381250"/>
          </a:xfrm>
          <a:prstGeom prst="rect">
            <a:avLst/>
          </a:prstGeom>
        </p:spPr>
      </p:pic>
      <p:pic>
        <p:nvPicPr>
          <p:cNvPr id="14" name="Immagine 13">
            <a:extLst>
              <a:ext uri="{FF2B5EF4-FFF2-40B4-BE49-F238E27FC236}">
                <a16:creationId xmlns:a16="http://schemas.microsoft.com/office/drawing/2014/main" id="{E1CED7C0-FE08-D15C-C922-601AF6E2DC20}"/>
              </a:ext>
            </a:extLst>
          </p:cNvPr>
          <p:cNvPicPr>
            <a:picLocks noChangeAspect="1"/>
          </p:cNvPicPr>
          <p:nvPr/>
        </p:nvPicPr>
        <p:blipFill>
          <a:blip r:embed="rId3"/>
          <a:stretch>
            <a:fillRect/>
          </a:stretch>
        </p:blipFill>
        <p:spPr>
          <a:xfrm>
            <a:off x="305388" y="4050701"/>
            <a:ext cx="3679865" cy="2299916"/>
          </a:xfrm>
          <a:prstGeom prst="rect">
            <a:avLst/>
          </a:prstGeom>
        </p:spPr>
      </p:pic>
      <p:pic>
        <p:nvPicPr>
          <p:cNvPr id="13" name="Immagine 12">
            <a:extLst>
              <a:ext uri="{FF2B5EF4-FFF2-40B4-BE49-F238E27FC236}">
                <a16:creationId xmlns:a16="http://schemas.microsoft.com/office/drawing/2014/main" id="{20618BA7-3E11-0519-628F-7973D4C233AC}"/>
              </a:ext>
            </a:extLst>
          </p:cNvPr>
          <p:cNvPicPr>
            <a:picLocks noChangeAspect="1"/>
          </p:cNvPicPr>
          <p:nvPr/>
        </p:nvPicPr>
        <p:blipFill>
          <a:blip r:embed="rId4"/>
          <a:stretch>
            <a:fillRect/>
          </a:stretch>
        </p:blipFill>
        <p:spPr>
          <a:xfrm>
            <a:off x="4182428" y="4052633"/>
            <a:ext cx="3749992" cy="2299916"/>
          </a:xfrm>
          <a:prstGeom prst="rect">
            <a:avLst/>
          </a:prstGeom>
        </p:spPr>
      </p:pic>
      <p:pic>
        <p:nvPicPr>
          <p:cNvPr id="12" name="Immagine 11">
            <a:extLst>
              <a:ext uri="{FF2B5EF4-FFF2-40B4-BE49-F238E27FC236}">
                <a16:creationId xmlns:a16="http://schemas.microsoft.com/office/drawing/2014/main" id="{01E043D0-D84A-3DFB-C09A-0D8A2707BB9E}"/>
              </a:ext>
            </a:extLst>
          </p:cNvPr>
          <p:cNvPicPr>
            <a:picLocks noChangeAspect="1"/>
          </p:cNvPicPr>
          <p:nvPr/>
        </p:nvPicPr>
        <p:blipFill>
          <a:blip r:embed="rId5"/>
          <a:stretch>
            <a:fillRect/>
          </a:stretch>
        </p:blipFill>
        <p:spPr>
          <a:xfrm>
            <a:off x="8159474" y="1379744"/>
            <a:ext cx="3928623" cy="2587432"/>
          </a:xfrm>
          <a:prstGeom prst="rect">
            <a:avLst/>
          </a:prstGeom>
        </p:spPr>
      </p:pic>
      <p:pic>
        <p:nvPicPr>
          <p:cNvPr id="3" name="Immagine 2">
            <a:extLst>
              <a:ext uri="{FF2B5EF4-FFF2-40B4-BE49-F238E27FC236}">
                <a16:creationId xmlns:a16="http://schemas.microsoft.com/office/drawing/2014/main" id="{C734873D-D4E2-1806-D91B-880A6FF3DB99}"/>
              </a:ext>
            </a:extLst>
          </p:cNvPr>
          <p:cNvPicPr>
            <a:picLocks noChangeAspect="1"/>
          </p:cNvPicPr>
          <p:nvPr/>
        </p:nvPicPr>
        <p:blipFill>
          <a:blip r:embed="rId6"/>
          <a:srcRect r="11802"/>
          <a:stretch>
            <a:fillRect/>
          </a:stretch>
        </p:blipFill>
        <p:spPr>
          <a:xfrm>
            <a:off x="197302" y="1304007"/>
            <a:ext cx="3883964" cy="2381250"/>
          </a:xfrm>
          <a:prstGeom prst="rect">
            <a:avLst/>
          </a:prstGeom>
        </p:spPr>
      </p:pic>
      <p:pic>
        <p:nvPicPr>
          <p:cNvPr id="11" name="Immagine 10">
            <a:extLst>
              <a:ext uri="{FF2B5EF4-FFF2-40B4-BE49-F238E27FC236}">
                <a16:creationId xmlns:a16="http://schemas.microsoft.com/office/drawing/2014/main" id="{F32F260A-E8DF-05C9-BDCC-B428895F5B53}"/>
              </a:ext>
            </a:extLst>
          </p:cNvPr>
          <p:cNvPicPr>
            <a:picLocks noChangeAspect="1"/>
          </p:cNvPicPr>
          <p:nvPr/>
        </p:nvPicPr>
        <p:blipFill>
          <a:blip r:embed="rId7"/>
          <a:stretch>
            <a:fillRect/>
          </a:stretch>
        </p:blipFill>
        <p:spPr>
          <a:xfrm>
            <a:off x="8063865" y="4025909"/>
            <a:ext cx="3905250" cy="2349500"/>
          </a:xfrm>
          <a:prstGeom prst="rect">
            <a:avLst/>
          </a:prstGeom>
        </p:spPr>
      </p:pic>
      <p:sp>
        <p:nvSpPr>
          <p:cNvPr id="5" name="Slide Number Placeholder 4">
            <a:extLst>
              <a:ext uri="{FF2B5EF4-FFF2-40B4-BE49-F238E27FC236}">
                <a16:creationId xmlns:a16="http://schemas.microsoft.com/office/drawing/2014/main" id="{9BB012F4-5762-86AC-9143-668140645534}"/>
              </a:ext>
            </a:extLst>
          </p:cNvPr>
          <p:cNvSpPr>
            <a:spLocks noGrp="1"/>
          </p:cNvSpPr>
          <p:nvPr>
            <p:ph type="sldNum" sz="quarter" idx="4"/>
          </p:nvPr>
        </p:nvSpPr>
        <p:spPr>
          <a:xfrm>
            <a:off x="11662303" y="6492875"/>
            <a:ext cx="2743200" cy="365125"/>
          </a:xfrm>
        </p:spPr>
        <p:txBody>
          <a:bodyPr/>
          <a:lstStyle/>
          <a:p>
            <a:fld id="{437E7021-2E11-47B1-B0C5-16B4B8616A41}" type="slidenum">
              <a:rPr lang="en-US" smtClean="0"/>
              <a:pPr/>
              <a:t>14</a:t>
            </a:fld>
            <a:endParaRPr lang="en-US" dirty="0"/>
          </a:p>
        </p:txBody>
      </p:sp>
      <p:sp>
        <p:nvSpPr>
          <p:cNvPr id="7" name="Title 3">
            <a:extLst>
              <a:ext uri="{FF2B5EF4-FFF2-40B4-BE49-F238E27FC236}">
                <a16:creationId xmlns:a16="http://schemas.microsoft.com/office/drawing/2014/main" id="{6DC18B2A-79F8-9D62-2457-48BE60EE856A}"/>
              </a:ext>
            </a:extLst>
          </p:cNvPr>
          <p:cNvSpPr>
            <a:spLocks noGrp="1"/>
          </p:cNvSpPr>
          <p:nvPr>
            <p:ph type="title"/>
          </p:nvPr>
        </p:nvSpPr>
        <p:spPr>
          <a:xfrm>
            <a:off x="2111828" y="482591"/>
            <a:ext cx="9014795" cy="503805"/>
          </a:xfrm>
        </p:spPr>
        <p:txBody>
          <a:bodyPr/>
          <a:lstStyle/>
          <a:p>
            <a:r>
              <a:rPr lang="en-US" dirty="0"/>
              <a:t>Results: the mobility patterns</a:t>
            </a:r>
            <a:endParaRPr lang="en-150" dirty="0"/>
          </a:p>
        </p:txBody>
      </p:sp>
      <p:pic>
        <p:nvPicPr>
          <p:cNvPr id="2" name="Immagine 1">
            <a:extLst>
              <a:ext uri="{FF2B5EF4-FFF2-40B4-BE49-F238E27FC236}">
                <a16:creationId xmlns:a16="http://schemas.microsoft.com/office/drawing/2014/main" id="{778E0D94-1C61-0BD4-EED4-97FA9C8C1D5E}"/>
              </a:ext>
            </a:extLst>
          </p:cNvPr>
          <p:cNvPicPr>
            <a:picLocks noChangeAspect="1"/>
          </p:cNvPicPr>
          <p:nvPr/>
        </p:nvPicPr>
        <p:blipFill>
          <a:blip r:embed="rId8"/>
          <a:stretch>
            <a:fillRect/>
          </a:stretch>
        </p:blipFill>
        <p:spPr>
          <a:xfrm>
            <a:off x="3468446" y="1718925"/>
            <a:ext cx="448618" cy="448618"/>
          </a:xfrm>
          <a:prstGeom prst="rect">
            <a:avLst/>
          </a:prstGeom>
        </p:spPr>
      </p:pic>
      <p:pic>
        <p:nvPicPr>
          <p:cNvPr id="4" name="Immagine 3">
            <a:extLst>
              <a:ext uri="{FF2B5EF4-FFF2-40B4-BE49-F238E27FC236}">
                <a16:creationId xmlns:a16="http://schemas.microsoft.com/office/drawing/2014/main" id="{3652159A-14CA-4A83-BF6B-F2E2E892977D}"/>
              </a:ext>
            </a:extLst>
          </p:cNvPr>
          <p:cNvPicPr>
            <a:picLocks noChangeAspect="1"/>
          </p:cNvPicPr>
          <p:nvPr/>
        </p:nvPicPr>
        <p:blipFill>
          <a:blip r:embed="rId9"/>
          <a:stretch>
            <a:fillRect/>
          </a:stretch>
        </p:blipFill>
        <p:spPr>
          <a:xfrm>
            <a:off x="7462449" y="1838657"/>
            <a:ext cx="442208" cy="442208"/>
          </a:xfrm>
          <a:prstGeom prst="rect">
            <a:avLst/>
          </a:prstGeom>
        </p:spPr>
      </p:pic>
      <p:pic>
        <p:nvPicPr>
          <p:cNvPr id="6" name="Immagine 5">
            <a:extLst>
              <a:ext uri="{FF2B5EF4-FFF2-40B4-BE49-F238E27FC236}">
                <a16:creationId xmlns:a16="http://schemas.microsoft.com/office/drawing/2014/main" id="{8FF4B638-78D8-DA28-C396-5A94255C1B46}"/>
              </a:ext>
            </a:extLst>
          </p:cNvPr>
          <p:cNvPicPr>
            <a:picLocks noChangeAspect="1"/>
          </p:cNvPicPr>
          <p:nvPr/>
        </p:nvPicPr>
        <p:blipFill>
          <a:blip r:embed="rId10"/>
          <a:stretch>
            <a:fillRect/>
          </a:stretch>
        </p:blipFill>
        <p:spPr>
          <a:xfrm>
            <a:off x="11567992" y="1857860"/>
            <a:ext cx="401123" cy="401123"/>
          </a:xfrm>
          <a:prstGeom prst="rect">
            <a:avLst/>
          </a:prstGeom>
        </p:spPr>
      </p:pic>
      <p:pic>
        <p:nvPicPr>
          <p:cNvPr id="8" name="Immagine 7">
            <a:extLst>
              <a:ext uri="{FF2B5EF4-FFF2-40B4-BE49-F238E27FC236}">
                <a16:creationId xmlns:a16="http://schemas.microsoft.com/office/drawing/2014/main" id="{17C8889C-0580-9CD7-7A78-931779782395}"/>
              </a:ext>
            </a:extLst>
          </p:cNvPr>
          <p:cNvPicPr>
            <a:picLocks noChangeAspect="1"/>
          </p:cNvPicPr>
          <p:nvPr/>
        </p:nvPicPr>
        <p:blipFill>
          <a:blip r:embed="rId11"/>
          <a:stretch>
            <a:fillRect/>
          </a:stretch>
        </p:blipFill>
        <p:spPr>
          <a:xfrm>
            <a:off x="7438596" y="4303722"/>
            <a:ext cx="448104" cy="448104"/>
          </a:xfrm>
          <a:prstGeom prst="rect">
            <a:avLst/>
          </a:prstGeom>
        </p:spPr>
      </p:pic>
      <p:pic>
        <p:nvPicPr>
          <p:cNvPr id="9" name="Immagine 8">
            <a:extLst>
              <a:ext uri="{FF2B5EF4-FFF2-40B4-BE49-F238E27FC236}">
                <a16:creationId xmlns:a16="http://schemas.microsoft.com/office/drawing/2014/main" id="{692220E9-069E-22DE-23C9-1DEAD10BC683}"/>
              </a:ext>
            </a:extLst>
          </p:cNvPr>
          <p:cNvPicPr>
            <a:picLocks noChangeAspect="1"/>
          </p:cNvPicPr>
          <p:nvPr/>
        </p:nvPicPr>
        <p:blipFill>
          <a:blip r:embed="rId12"/>
          <a:stretch>
            <a:fillRect/>
          </a:stretch>
        </p:blipFill>
        <p:spPr>
          <a:xfrm>
            <a:off x="3468446" y="4368672"/>
            <a:ext cx="434241" cy="383154"/>
          </a:xfrm>
          <a:prstGeom prst="rect">
            <a:avLst/>
          </a:prstGeom>
        </p:spPr>
      </p:pic>
      <p:pic>
        <p:nvPicPr>
          <p:cNvPr id="10" name="Immagine 9">
            <a:extLst>
              <a:ext uri="{FF2B5EF4-FFF2-40B4-BE49-F238E27FC236}">
                <a16:creationId xmlns:a16="http://schemas.microsoft.com/office/drawing/2014/main" id="{1550CCBC-3DB6-E308-F438-68FD639C1303}"/>
              </a:ext>
            </a:extLst>
          </p:cNvPr>
          <p:cNvPicPr>
            <a:picLocks noChangeAspect="1"/>
          </p:cNvPicPr>
          <p:nvPr/>
        </p:nvPicPr>
        <p:blipFill>
          <a:blip r:embed="rId13"/>
          <a:stretch>
            <a:fillRect/>
          </a:stretch>
        </p:blipFill>
        <p:spPr>
          <a:xfrm>
            <a:off x="11437994" y="4259900"/>
            <a:ext cx="448618" cy="448618"/>
          </a:xfrm>
          <a:prstGeom prst="rect">
            <a:avLst/>
          </a:prstGeom>
        </p:spPr>
      </p:pic>
      <p:pic>
        <p:nvPicPr>
          <p:cNvPr id="17" name="Immagine 16">
            <a:extLst>
              <a:ext uri="{FF2B5EF4-FFF2-40B4-BE49-F238E27FC236}">
                <a16:creationId xmlns:a16="http://schemas.microsoft.com/office/drawing/2014/main" id="{0C6A2678-3C2E-12A0-9954-8F21DC44E4C1}"/>
              </a:ext>
            </a:extLst>
          </p:cNvPr>
          <p:cNvPicPr>
            <a:picLocks noChangeAspect="1"/>
          </p:cNvPicPr>
          <p:nvPr/>
        </p:nvPicPr>
        <p:blipFill>
          <a:blip r:embed="rId14"/>
          <a:stretch>
            <a:fillRect/>
          </a:stretch>
        </p:blipFill>
        <p:spPr>
          <a:xfrm>
            <a:off x="1589273" y="3721614"/>
            <a:ext cx="1070800" cy="131259"/>
          </a:xfrm>
          <a:prstGeom prst="rect">
            <a:avLst/>
          </a:prstGeom>
        </p:spPr>
      </p:pic>
    </p:spTree>
    <p:extLst>
      <p:ext uri="{BB962C8B-B14F-4D97-AF65-F5344CB8AC3E}">
        <p14:creationId xmlns:p14="http://schemas.microsoft.com/office/powerpoint/2010/main" val="3623426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440CF-9E6A-CA51-F846-D44D6678714F}"/>
            </a:ext>
          </a:extLst>
        </p:cNvPr>
        <p:cNvGrpSpPr/>
        <p:nvPr/>
      </p:nvGrpSpPr>
      <p:grpSpPr>
        <a:xfrm>
          <a:off x="0" y="0"/>
          <a:ext cx="0" cy="0"/>
          <a:chOff x="0" y="0"/>
          <a:chExt cx="0" cy="0"/>
        </a:xfrm>
      </p:grpSpPr>
      <p:pic>
        <p:nvPicPr>
          <p:cNvPr id="18" name="Immagine 17">
            <a:extLst>
              <a:ext uri="{FF2B5EF4-FFF2-40B4-BE49-F238E27FC236}">
                <a16:creationId xmlns:a16="http://schemas.microsoft.com/office/drawing/2014/main" id="{DB5A6467-19F4-28F5-3115-54F82990A14B}"/>
              </a:ext>
            </a:extLst>
          </p:cNvPr>
          <p:cNvPicPr>
            <a:picLocks noChangeAspect="1"/>
          </p:cNvPicPr>
          <p:nvPr/>
        </p:nvPicPr>
        <p:blipFill>
          <a:blip r:embed="rId2"/>
          <a:stretch>
            <a:fillRect/>
          </a:stretch>
        </p:blipFill>
        <p:spPr>
          <a:xfrm>
            <a:off x="8006082" y="3682129"/>
            <a:ext cx="4074160" cy="2399445"/>
          </a:xfrm>
          <a:prstGeom prst="rect">
            <a:avLst/>
          </a:prstGeom>
        </p:spPr>
      </p:pic>
      <p:pic>
        <p:nvPicPr>
          <p:cNvPr id="17" name="Immagine 16">
            <a:extLst>
              <a:ext uri="{FF2B5EF4-FFF2-40B4-BE49-F238E27FC236}">
                <a16:creationId xmlns:a16="http://schemas.microsoft.com/office/drawing/2014/main" id="{430EA272-D822-CBBA-E796-21C8B6EB631F}"/>
              </a:ext>
            </a:extLst>
          </p:cNvPr>
          <p:cNvPicPr>
            <a:picLocks noChangeAspect="1"/>
          </p:cNvPicPr>
          <p:nvPr/>
        </p:nvPicPr>
        <p:blipFill>
          <a:blip r:embed="rId3"/>
          <a:stretch>
            <a:fillRect/>
          </a:stretch>
        </p:blipFill>
        <p:spPr>
          <a:xfrm>
            <a:off x="312823" y="3892376"/>
            <a:ext cx="3568297" cy="2124120"/>
          </a:xfrm>
          <a:prstGeom prst="rect">
            <a:avLst/>
          </a:prstGeom>
        </p:spPr>
      </p:pic>
      <p:pic>
        <p:nvPicPr>
          <p:cNvPr id="16" name="Immagine 15">
            <a:extLst>
              <a:ext uri="{FF2B5EF4-FFF2-40B4-BE49-F238E27FC236}">
                <a16:creationId xmlns:a16="http://schemas.microsoft.com/office/drawing/2014/main" id="{457415B1-A4B7-3604-F9FD-0F546859B707}"/>
              </a:ext>
            </a:extLst>
          </p:cNvPr>
          <p:cNvPicPr>
            <a:picLocks noChangeAspect="1"/>
          </p:cNvPicPr>
          <p:nvPr/>
        </p:nvPicPr>
        <p:blipFill>
          <a:blip r:embed="rId4"/>
          <a:stretch>
            <a:fillRect/>
          </a:stretch>
        </p:blipFill>
        <p:spPr>
          <a:xfrm>
            <a:off x="4017692" y="3923816"/>
            <a:ext cx="3555620" cy="2136683"/>
          </a:xfrm>
          <a:prstGeom prst="rect">
            <a:avLst/>
          </a:prstGeom>
        </p:spPr>
      </p:pic>
      <p:pic>
        <p:nvPicPr>
          <p:cNvPr id="15" name="Immagine 14">
            <a:extLst>
              <a:ext uri="{FF2B5EF4-FFF2-40B4-BE49-F238E27FC236}">
                <a16:creationId xmlns:a16="http://schemas.microsoft.com/office/drawing/2014/main" id="{2325D0C8-BC87-FCDE-2637-3906ADC7878C}"/>
              </a:ext>
            </a:extLst>
          </p:cNvPr>
          <p:cNvPicPr>
            <a:picLocks noChangeAspect="1"/>
          </p:cNvPicPr>
          <p:nvPr/>
        </p:nvPicPr>
        <p:blipFill>
          <a:blip r:embed="rId5"/>
          <a:stretch>
            <a:fillRect/>
          </a:stretch>
        </p:blipFill>
        <p:spPr>
          <a:xfrm>
            <a:off x="4103662" y="1418947"/>
            <a:ext cx="3469650" cy="2085021"/>
          </a:xfrm>
          <a:prstGeom prst="rect">
            <a:avLst/>
          </a:prstGeom>
        </p:spPr>
      </p:pic>
      <p:pic>
        <p:nvPicPr>
          <p:cNvPr id="13" name="Immagine 12">
            <a:extLst>
              <a:ext uri="{FF2B5EF4-FFF2-40B4-BE49-F238E27FC236}">
                <a16:creationId xmlns:a16="http://schemas.microsoft.com/office/drawing/2014/main" id="{5C20E6EB-8607-FF12-6255-5D534F83CE51}"/>
              </a:ext>
            </a:extLst>
          </p:cNvPr>
          <p:cNvPicPr>
            <a:picLocks noChangeAspect="1"/>
          </p:cNvPicPr>
          <p:nvPr/>
        </p:nvPicPr>
        <p:blipFill>
          <a:blip r:embed="rId6"/>
          <a:stretch>
            <a:fillRect/>
          </a:stretch>
        </p:blipFill>
        <p:spPr>
          <a:xfrm>
            <a:off x="7954503" y="1097176"/>
            <a:ext cx="3825551" cy="2298951"/>
          </a:xfrm>
          <a:prstGeom prst="rect">
            <a:avLst/>
          </a:prstGeom>
        </p:spPr>
      </p:pic>
      <p:pic>
        <p:nvPicPr>
          <p:cNvPr id="11" name="Immagine 10">
            <a:extLst>
              <a:ext uri="{FF2B5EF4-FFF2-40B4-BE49-F238E27FC236}">
                <a16:creationId xmlns:a16="http://schemas.microsoft.com/office/drawing/2014/main" id="{A69E0889-69B7-4E49-FE01-BE6E35ECDEDE}"/>
              </a:ext>
            </a:extLst>
          </p:cNvPr>
          <p:cNvPicPr>
            <a:picLocks noChangeAspect="1"/>
          </p:cNvPicPr>
          <p:nvPr/>
        </p:nvPicPr>
        <p:blipFill>
          <a:blip r:embed="rId7"/>
          <a:stretch>
            <a:fillRect/>
          </a:stretch>
        </p:blipFill>
        <p:spPr>
          <a:xfrm>
            <a:off x="266529" y="1503045"/>
            <a:ext cx="3404362" cy="2047689"/>
          </a:xfrm>
          <a:prstGeom prst="rect">
            <a:avLst/>
          </a:prstGeom>
        </p:spPr>
      </p:pic>
      <p:sp>
        <p:nvSpPr>
          <p:cNvPr id="5" name="Slide Number Placeholder 4">
            <a:extLst>
              <a:ext uri="{FF2B5EF4-FFF2-40B4-BE49-F238E27FC236}">
                <a16:creationId xmlns:a16="http://schemas.microsoft.com/office/drawing/2014/main" id="{9A33F57B-B149-806A-8918-ED87A49BC478}"/>
              </a:ext>
            </a:extLst>
          </p:cNvPr>
          <p:cNvSpPr>
            <a:spLocks noGrp="1"/>
          </p:cNvSpPr>
          <p:nvPr>
            <p:ph type="sldNum" sz="quarter" idx="4"/>
          </p:nvPr>
        </p:nvSpPr>
        <p:spPr>
          <a:xfrm>
            <a:off x="11662303" y="6492875"/>
            <a:ext cx="2743200" cy="365125"/>
          </a:xfrm>
        </p:spPr>
        <p:txBody>
          <a:bodyPr/>
          <a:lstStyle/>
          <a:p>
            <a:fld id="{437E7021-2E11-47B1-B0C5-16B4B8616A41}" type="slidenum">
              <a:rPr lang="en-US" smtClean="0"/>
              <a:pPr/>
              <a:t>15</a:t>
            </a:fld>
            <a:endParaRPr lang="en-US" dirty="0"/>
          </a:p>
        </p:txBody>
      </p:sp>
      <p:sp>
        <p:nvSpPr>
          <p:cNvPr id="7" name="Title 3">
            <a:extLst>
              <a:ext uri="{FF2B5EF4-FFF2-40B4-BE49-F238E27FC236}">
                <a16:creationId xmlns:a16="http://schemas.microsoft.com/office/drawing/2014/main" id="{FE478405-1974-3FEC-6AA3-8AC8208C29FA}"/>
              </a:ext>
            </a:extLst>
          </p:cNvPr>
          <p:cNvSpPr>
            <a:spLocks noGrp="1"/>
          </p:cNvSpPr>
          <p:nvPr>
            <p:ph type="title"/>
          </p:nvPr>
        </p:nvSpPr>
        <p:spPr>
          <a:xfrm>
            <a:off x="2111828" y="482591"/>
            <a:ext cx="9014795" cy="503805"/>
          </a:xfrm>
        </p:spPr>
        <p:txBody>
          <a:bodyPr/>
          <a:lstStyle/>
          <a:p>
            <a:r>
              <a:rPr lang="en-US" dirty="0"/>
              <a:t>Results: the perception of 15-min accessibility on foot</a:t>
            </a:r>
            <a:endParaRPr lang="en-150" dirty="0"/>
          </a:p>
        </p:txBody>
      </p:sp>
      <p:pic>
        <p:nvPicPr>
          <p:cNvPr id="2" name="Immagine 1">
            <a:extLst>
              <a:ext uri="{FF2B5EF4-FFF2-40B4-BE49-F238E27FC236}">
                <a16:creationId xmlns:a16="http://schemas.microsoft.com/office/drawing/2014/main" id="{FC9FEE73-35B2-F82C-927B-1473AA2491CB}"/>
              </a:ext>
            </a:extLst>
          </p:cNvPr>
          <p:cNvPicPr>
            <a:picLocks noChangeAspect="1"/>
          </p:cNvPicPr>
          <p:nvPr/>
        </p:nvPicPr>
        <p:blipFill>
          <a:blip r:embed="rId8"/>
          <a:stretch>
            <a:fillRect/>
          </a:stretch>
        </p:blipFill>
        <p:spPr>
          <a:xfrm>
            <a:off x="3230169" y="1439216"/>
            <a:ext cx="448618" cy="448618"/>
          </a:xfrm>
          <a:prstGeom prst="rect">
            <a:avLst/>
          </a:prstGeom>
        </p:spPr>
      </p:pic>
      <p:pic>
        <p:nvPicPr>
          <p:cNvPr id="4" name="Immagine 3">
            <a:extLst>
              <a:ext uri="{FF2B5EF4-FFF2-40B4-BE49-F238E27FC236}">
                <a16:creationId xmlns:a16="http://schemas.microsoft.com/office/drawing/2014/main" id="{ECE4542D-D67C-FF3B-A044-FEAD570E2B80}"/>
              </a:ext>
            </a:extLst>
          </p:cNvPr>
          <p:cNvPicPr>
            <a:picLocks noChangeAspect="1"/>
          </p:cNvPicPr>
          <p:nvPr/>
        </p:nvPicPr>
        <p:blipFill>
          <a:blip r:embed="rId9"/>
          <a:stretch>
            <a:fillRect/>
          </a:stretch>
        </p:blipFill>
        <p:spPr>
          <a:xfrm>
            <a:off x="7098255" y="1181707"/>
            <a:ext cx="442208" cy="442208"/>
          </a:xfrm>
          <a:prstGeom prst="rect">
            <a:avLst/>
          </a:prstGeom>
        </p:spPr>
      </p:pic>
      <p:pic>
        <p:nvPicPr>
          <p:cNvPr id="6" name="Immagine 5">
            <a:extLst>
              <a:ext uri="{FF2B5EF4-FFF2-40B4-BE49-F238E27FC236}">
                <a16:creationId xmlns:a16="http://schemas.microsoft.com/office/drawing/2014/main" id="{7B033806-2AEF-E0C2-B570-B0ECD429CFD2}"/>
              </a:ext>
            </a:extLst>
          </p:cNvPr>
          <p:cNvPicPr>
            <a:picLocks noChangeAspect="1"/>
          </p:cNvPicPr>
          <p:nvPr/>
        </p:nvPicPr>
        <p:blipFill>
          <a:blip r:embed="rId10"/>
          <a:stretch>
            <a:fillRect/>
          </a:stretch>
        </p:blipFill>
        <p:spPr>
          <a:xfrm>
            <a:off x="11261180" y="1202249"/>
            <a:ext cx="401123" cy="401123"/>
          </a:xfrm>
          <a:prstGeom prst="rect">
            <a:avLst/>
          </a:prstGeom>
        </p:spPr>
      </p:pic>
      <p:pic>
        <p:nvPicPr>
          <p:cNvPr id="8" name="Immagine 7">
            <a:extLst>
              <a:ext uri="{FF2B5EF4-FFF2-40B4-BE49-F238E27FC236}">
                <a16:creationId xmlns:a16="http://schemas.microsoft.com/office/drawing/2014/main" id="{AF703A11-9349-DB25-C95F-5CFEEE3D87B5}"/>
              </a:ext>
            </a:extLst>
          </p:cNvPr>
          <p:cNvPicPr>
            <a:picLocks noChangeAspect="1"/>
          </p:cNvPicPr>
          <p:nvPr/>
        </p:nvPicPr>
        <p:blipFill>
          <a:blip r:embed="rId11"/>
          <a:stretch>
            <a:fillRect/>
          </a:stretch>
        </p:blipFill>
        <p:spPr>
          <a:xfrm>
            <a:off x="6958735" y="3903768"/>
            <a:ext cx="448104" cy="448104"/>
          </a:xfrm>
          <a:prstGeom prst="rect">
            <a:avLst/>
          </a:prstGeom>
        </p:spPr>
      </p:pic>
      <p:pic>
        <p:nvPicPr>
          <p:cNvPr id="9" name="Immagine 8">
            <a:extLst>
              <a:ext uri="{FF2B5EF4-FFF2-40B4-BE49-F238E27FC236}">
                <a16:creationId xmlns:a16="http://schemas.microsoft.com/office/drawing/2014/main" id="{3E9A2D9E-AF83-8575-AD43-118262EB362A}"/>
              </a:ext>
            </a:extLst>
          </p:cNvPr>
          <p:cNvPicPr>
            <a:picLocks noChangeAspect="1"/>
          </p:cNvPicPr>
          <p:nvPr/>
        </p:nvPicPr>
        <p:blipFill>
          <a:blip r:embed="rId12"/>
          <a:stretch>
            <a:fillRect/>
          </a:stretch>
        </p:blipFill>
        <p:spPr>
          <a:xfrm>
            <a:off x="3446879" y="3926606"/>
            <a:ext cx="434241" cy="383154"/>
          </a:xfrm>
          <a:prstGeom prst="rect">
            <a:avLst/>
          </a:prstGeom>
        </p:spPr>
      </p:pic>
      <p:pic>
        <p:nvPicPr>
          <p:cNvPr id="10" name="Immagine 9">
            <a:extLst>
              <a:ext uri="{FF2B5EF4-FFF2-40B4-BE49-F238E27FC236}">
                <a16:creationId xmlns:a16="http://schemas.microsoft.com/office/drawing/2014/main" id="{72E5BAB2-E4C4-49FB-ED26-95681B152841}"/>
              </a:ext>
            </a:extLst>
          </p:cNvPr>
          <p:cNvPicPr>
            <a:picLocks noChangeAspect="1"/>
          </p:cNvPicPr>
          <p:nvPr/>
        </p:nvPicPr>
        <p:blipFill>
          <a:blip r:embed="rId13"/>
          <a:stretch>
            <a:fillRect/>
          </a:stretch>
        </p:blipFill>
        <p:spPr>
          <a:xfrm>
            <a:off x="11631624" y="3939804"/>
            <a:ext cx="448618" cy="448618"/>
          </a:xfrm>
          <a:prstGeom prst="rect">
            <a:avLst/>
          </a:prstGeom>
        </p:spPr>
      </p:pic>
    </p:spTree>
    <p:extLst>
      <p:ext uri="{BB962C8B-B14F-4D97-AF65-F5344CB8AC3E}">
        <p14:creationId xmlns:p14="http://schemas.microsoft.com/office/powerpoint/2010/main" val="12576567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0036D-F553-B811-FB65-8D9162EDB04F}"/>
            </a:ext>
          </a:extLst>
        </p:cNvPr>
        <p:cNvGrpSpPr/>
        <p:nvPr/>
      </p:nvGrpSpPr>
      <p:grpSpPr>
        <a:xfrm>
          <a:off x="0" y="0"/>
          <a:ext cx="0" cy="0"/>
          <a:chOff x="0" y="0"/>
          <a:chExt cx="0" cy="0"/>
        </a:xfrm>
      </p:grpSpPr>
      <p:pic>
        <p:nvPicPr>
          <p:cNvPr id="11" name="Immagine 10">
            <a:extLst>
              <a:ext uri="{FF2B5EF4-FFF2-40B4-BE49-F238E27FC236}">
                <a16:creationId xmlns:a16="http://schemas.microsoft.com/office/drawing/2014/main" id="{A1B64879-6614-E0A8-49FD-26972A4278DB}"/>
              </a:ext>
            </a:extLst>
          </p:cNvPr>
          <p:cNvPicPr>
            <a:picLocks noChangeAspect="1"/>
          </p:cNvPicPr>
          <p:nvPr/>
        </p:nvPicPr>
        <p:blipFill>
          <a:blip r:embed="rId2"/>
          <a:stretch>
            <a:fillRect/>
          </a:stretch>
        </p:blipFill>
        <p:spPr>
          <a:xfrm>
            <a:off x="8286614" y="3630321"/>
            <a:ext cx="3536633" cy="2756172"/>
          </a:xfrm>
          <a:prstGeom prst="rect">
            <a:avLst/>
          </a:prstGeom>
        </p:spPr>
      </p:pic>
      <p:pic>
        <p:nvPicPr>
          <p:cNvPr id="3" name="Immagine 2">
            <a:extLst>
              <a:ext uri="{FF2B5EF4-FFF2-40B4-BE49-F238E27FC236}">
                <a16:creationId xmlns:a16="http://schemas.microsoft.com/office/drawing/2014/main" id="{29C738E8-48EF-70AA-8AE5-F80CCEAA4A37}"/>
              </a:ext>
            </a:extLst>
          </p:cNvPr>
          <p:cNvPicPr>
            <a:picLocks noChangeAspect="1"/>
          </p:cNvPicPr>
          <p:nvPr/>
        </p:nvPicPr>
        <p:blipFill>
          <a:blip r:embed="rId3"/>
          <a:stretch>
            <a:fillRect/>
          </a:stretch>
        </p:blipFill>
        <p:spPr>
          <a:xfrm>
            <a:off x="221437" y="4211415"/>
            <a:ext cx="3696830" cy="1789650"/>
          </a:xfrm>
          <a:prstGeom prst="rect">
            <a:avLst/>
          </a:prstGeom>
        </p:spPr>
      </p:pic>
      <p:pic>
        <p:nvPicPr>
          <p:cNvPr id="17" name="Immagine 16">
            <a:extLst>
              <a:ext uri="{FF2B5EF4-FFF2-40B4-BE49-F238E27FC236}">
                <a16:creationId xmlns:a16="http://schemas.microsoft.com/office/drawing/2014/main" id="{87485609-1EB9-0753-637B-45DB728BF433}"/>
              </a:ext>
            </a:extLst>
          </p:cNvPr>
          <p:cNvPicPr>
            <a:picLocks noChangeAspect="1"/>
          </p:cNvPicPr>
          <p:nvPr/>
        </p:nvPicPr>
        <p:blipFill>
          <a:blip r:embed="rId4"/>
          <a:stretch>
            <a:fillRect/>
          </a:stretch>
        </p:blipFill>
        <p:spPr>
          <a:xfrm>
            <a:off x="3918267" y="4011033"/>
            <a:ext cx="4152740" cy="1948199"/>
          </a:xfrm>
          <a:prstGeom prst="rect">
            <a:avLst/>
          </a:prstGeom>
        </p:spPr>
      </p:pic>
      <p:pic>
        <p:nvPicPr>
          <p:cNvPr id="16" name="Immagine 15">
            <a:extLst>
              <a:ext uri="{FF2B5EF4-FFF2-40B4-BE49-F238E27FC236}">
                <a16:creationId xmlns:a16="http://schemas.microsoft.com/office/drawing/2014/main" id="{CF531EB5-8C7C-7813-9A6C-0D9D07B735EA}"/>
              </a:ext>
            </a:extLst>
          </p:cNvPr>
          <p:cNvPicPr>
            <a:picLocks noChangeAspect="1"/>
          </p:cNvPicPr>
          <p:nvPr/>
        </p:nvPicPr>
        <p:blipFill>
          <a:blip r:embed="rId5"/>
          <a:stretch>
            <a:fillRect/>
          </a:stretch>
        </p:blipFill>
        <p:spPr>
          <a:xfrm>
            <a:off x="8073390" y="1442233"/>
            <a:ext cx="3937000" cy="1955800"/>
          </a:xfrm>
          <a:prstGeom prst="rect">
            <a:avLst/>
          </a:prstGeom>
        </p:spPr>
      </p:pic>
      <p:pic>
        <p:nvPicPr>
          <p:cNvPr id="14" name="Immagine 13">
            <a:extLst>
              <a:ext uri="{FF2B5EF4-FFF2-40B4-BE49-F238E27FC236}">
                <a16:creationId xmlns:a16="http://schemas.microsoft.com/office/drawing/2014/main" id="{F1ED74A5-6FF7-CE57-83C4-C7BF88461139}"/>
              </a:ext>
            </a:extLst>
          </p:cNvPr>
          <p:cNvPicPr>
            <a:picLocks noChangeAspect="1"/>
          </p:cNvPicPr>
          <p:nvPr/>
        </p:nvPicPr>
        <p:blipFill>
          <a:blip r:embed="rId6"/>
          <a:stretch>
            <a:fillRect/>
          </a:stretch>
        </p:blipFill>
        <p:spPr>
          <a:xfrm>
            <a:off x="3614113" y="1373013"/>
            <a:ext cx="4456894" cy="2142203"/>
          </a:xfrm>
          <a:prstGeom prst="rect">
            <a:avLst/>
          </a:prstGeom>
        </p:spPr>
      </p:pic>
      <p:pic>
        <p:nvPicPr>
          <p:cNvPr id="12" name="Immagine 11">
            <a:extLst>
              <a:ext uri="{FF2B5EF4-FFF2-40B4-BE49-F238E27FC236}">
                <a16:creationId xmlns:a16="http://schemas.microsoft.com/office/drawing/2014/main" id="{082CBA43-D26F-9BA3-0F23-4ED04CA43B2A}"/>
              </a:ext>
            </a:extLst>
          </p:cNvPr>
          <p:cNvPicPr>
            <a:picLocks noChangeAspect="1"/>
          </p:cNvPicPr>
          <p:nvPr/>
        </p:nvPicPr>
        <p:blipFill>
          <a:blip r:embed="rId7"/>
          <a:stretch>
            <a:fillRect/>
          </a:stretch>
        </p:blipFill>
        <p:spPr>
          <a:xfrm>
            <a:off x="181610" y="1596390"/>
            <a:ext cx="3547575" cy="1695450"/>
          </a:xfrm>
          <a:prstGeom prst="rect">
            <a:avLst/>
          </a:prstGeom>
        </p:spPr>
      </p:pic>
      <p:sp>
        <p:nvSpPr>
          <p:cNvPr id="5" name="Slide Number Placeholder 4">
            <a:extLst>
              <a:ext uri="{FF2B5EF4-FFF2-40B4-BE49-F238E27FC236}">
                <a16:creationId xmlns:a16="http://schemas.microsoft.com/office/drawing/2014/main" id="{E8E531CF-00DE-EC12-14E2-20DC3EC89DEE}"/>
              </a:ext>
            </a:extLst>
          </p:cNvPr>
          <p:cNvSpPr>
            <a:spLocks noGrp="1"/>
          </p:cNvSpPr>
          <p:nvPr>
            <p:ph type="sldNum" sz="quarter" idx="4"/>
          </p:nvPr>
        </p:nvSpPr>
        <p:spPr>
          <a:xfrm>
            <a:off x="11662303" y="6492875"/>
            <a:ext cx="2743200" cy="365125"/>
          </a:xfrm>
        </p:spPr>
        <p:txBody>
          <a:bodyPr/>
          <a:lstStyle/>
          <a:p>
            <a:fld id="{437E7021-2E11-47B1-B0C5-16B4B8616A41}" type="slidenum">
              <a:rPr lang="en-US" smtClean="0"/>
              <a:pPr/>
              <a:t>16</a:t>
            </a:fld>
            <a:endParaRPr lang="en-US" dirty="0"/>
          </a:p>
        </p:txBody>
      </p:sp>
      <p:sp>
        <p:nvSpPr>
          <p:cNvPr id="7" name="Title 3">
            <a:extLst>
              <a:ext uri="{FF2B5EF4-FFF2-40B4-BE49-F238E27FC236}">
                <a16:creationId xmlns:a16="http://schemas.microsoft.com/office/drawing/2014/main" id="{4561C68D-AA2A-25F1-8017-E9799F4EC3C3}"/>
              </a:ext>
            </a:extLst>
          </p:cNvPr>
          <p:cNvSpPr>
            <a:spLocks noGrp="1"/>
          </p:cNvSpPr>
          <p:nvPr>
            <p:ph type="title"/>
          </p:nvPr>
        </p:nvSpPr>
        <p:spPr>
          <a:xfrm>
            <a:off x="2111828" y="482591"/>
            <a:ext cx="9014795" cy="503805"/>
          </a:xfrm>
        </p:spPr>
        <p:txBody>
          <a:bodyPr/>
          <a:lstStyle/>
          <a:p>
            <a:r>
              <a:rPr lang="en-US" dirty="0"/>
              <a:t>Results: the importance of strategies</a:t>
            </a:r>
            <a:endParaRPr lang="en-150" dirty="0"/>
          </a:p>
        </p:txBody>
      </p:sp>
      <p:pic>
        <p:nvPicPr>
          <p:cNvPr id="2" name="Immagine 1">
            <a:extLst>
              <a:ext uri="{FF2B5EF4-FFF2-40B4-BE49-F238E27FC236}">
                <a16:creationId xmlns:a16="http://schemas.microsoft.com/office/drawing/2014/main" id="{F6529A7B-722C-E2B2-CBD5-3336C9CBA7D1}"/>
              </a:ext>
            </a:extLst>
          </p:cNvPr>
          <p:cNvPicPr>
            <a:picLocks noChangeAspect="1"/>
          </p:cNvPicPr>
          <p:nvPr/>
        </p:nvPicPr>
        <p:blipFill>
          <a:blip r:embed="rId8"/>
          <a:stretch>
            <a:fillRect/>
          </a:stretch>
        </p:blipFill>
        <p:spPr>
          <a:xfrm>
            <a:off x="3230169" y="1418896"/>
            <a:ext cx="448618" cy="448618"/>
          </a:xfrm>
          <a:prstGeom prst="rect">
            <a:avLst/>
          </a:prstGeom>
        </p:spPr>
      </p:pic>
      <p:pic>
        <p:nvPicPr>
          <p:cNvPr id="4" name="Immagine 3">
            <a:extLst>
              <a:ext uri="{FF2B5EF4-FFF2-40B4-BE49-F238E27FC236}">
                <a16:creationId xmlns:a16="http://schemas.microsoft.com/office/drawing/2014/main" id="{56A24028-E351-7DB0-DD0A-21508C05FF88}"/>
              </a:ext>
            </a:extLst>
          </p:cNvPr>
          <p:cNvPicPr>
            <a:picLocks noChangeAspect="1"/>
          </p:cNvPicPr>
          <p:nvPr/>
        </p:nvPicPr>
        <p:blipFill>
          <a:blip r:embed="rId9"/>
          <a:stretch>
            <a:fillRect/>
          </a:stretch>
        </p:blipFill>
        <p:spPr>
          <a:xfrm>
            <a:off x="7542687" y="1128666"/>
            <a:ext cx="442208" cy="442208"/>
          </a:xfrm>
          <a:prstGeom prst="rect">
            <a:avLst/>
          </a:prstGeom>
        </p:spPr>
      </p:pic>
      <p:pic>
        <p:nvPicPr>
          <p:cNvPr id="6" name="Immagine 5">
            <a:extLst>
              <a:ext uri="{FF2B5EF4-FFF2-40B4-BE49-F238E27FC236}">
                <a16:creationId xmlns:a16="http://schemas.microsoft.com/office/drawing/2014/main" id="{AA15E777-8894-D3ED-5FF3-F9744F01BE9F}"/>
              </a:ext>
            </a:extLst>
          </p:cNvPr>
          <p:cNvPicPr>
            <a:picLocks noChangeAspect="1"/>
          </p:cNvPicPr>
          <p:nvPr/>
        </p:nvPicPr>
        <p:blipFill>
          <a:blip r:embed="rId10"/>
          <a:stretch>
            <a:fillRect/>
          </a:stretch>
        </p:blipFill>
        <p:spPr>
          <a:xfrm>
            <a:off x="11602464" y="1590465"/>
            <a:ext cx="401123" cy="401123"/>
          </a:xfrm>
          <a:prstGeom prst="rect">
            <a:avLst/>
          </a:prstGeom>
        </p:spPr>
      </p:pic>
      <p:pic>
        <p:nvPicPr>
          <p:cNvPr id="8" name="Immagine 7">
            <a:extLst>
              <a:ext uri="{FF2B5EF4-FFF2-40B4-BE49-F238E27FC236}">
                <a16:creationId xmlns:a16="http://schemas.microsoft.com/office/drawing/2014/main" id="{97D2D2E4-CFD5-4EAA-E1D0-5B8912665B50}"/>
              </a:ext>
            </a:extLst>
          </p:cNvPr>
          <p:cNvPicPr>
            <a:picLocks noChangeAspect="1"/>
          </p:cNvPicPr>
          <p:nvPr/>
        </p:nvPicPr>
        <p:blipFill>
          <a:blip r:embed="rId11"/>
          <a:stretch>
            <a:fillRect/>
          </a:stretch>
        </p:blipFill>
        <p:spPr>
          <a:xfrm>
            <a:off x="7578085" y="3682375"/>
            <a:ext cx="448104" cy="448104"/>
          </a:xfrm>
          <a:prstGeom prst="rect">
            <a:avLst/>
          </a:prstGeom>
        </p:spPr>
      </p:pic>
      <p:pic>
        <p:nvPicPr>
          <p:cNvPr id="9" name="Immagine 8">
            <a:extLst>
              <a:ext uri="{FF2B5EF4-FFF2-40B4-BE49-F238E27FC236}">
                <a16:creationId xmlns:a16="http://schemas.microsoft.com/office/drawing/2014/main" id="{90DD1ACE-8C46-5148-2716-9CFD650A073C}"/>
              </a:ext>
            </a:extLst>
          </p:cNvPr>
          <p:cNvPicPr>
            <a:picLocks noChangeAspect="1"/>
          </p:cNvPicPr>
          <p:nvPr/>
        </p:nvPicPr>
        <p:blipFill>
          <a:blip r:embed="rId12"/>
          <a:stretch>
            <a:fillRect/>
          </a:stretch>
        </p:blipFill>
        <p:spPr>
          <a:xfrm>
            <a:off x="3435584" y="3913429"/>
            <a:ext cx="434241" cy="383154"/>
          </a:xfrm>
          <a:prstGeom prst="rect">
            <a:avLst/>
          </a:prstGeom>
        </p:spPr>
      </p:pic>
      <p:pic>
        <p:nvPicPr>
          <p:cNvPr id="10" name="Immagine 9">
            <a:extLst>
              <a:ext uri="{FF2B5EF4-FFF2-40B4-BE49-F238E27FC236}">
                <a16:creationId xmlns:a16="http://schemas.microsoft.com/office/drawing/2014/main" id="{89FFDD1F-D154-ADAD-95B6-A9E63652A618}"/>
              </a:ext>
            </a:extLst>
          </p:cNvPr>
          <p:cNvPicPr>
            <a:picLocks noChangeAspect="1"/>
          </p:cNvPicPr>
          <p:nvPr/>
        </p:nvPicPr>
        <p:blipFill>
          <a:blip r:embed="rId13"/>
          <a:stretch>
            <a:fillRect/>
          </a:stretch>
        </p:blipFill>
        <p:spPr>
          <a:xfrm>
            <a:off x="11289556" y="3739570"/>
            <a:ext cx="448618" cy="448618"/>
          </a:xfrm>
          <a:prstGeom prst="rect">
            <a:avLst/>
          </a:prstGeom>
        </p:spPr>
      </p:pic>
    </p:spTree>
    <p:extLst>
      <p:ext uri="{BB962C8B-B14F-4D97-AF65-F5344CB8AC3E}">
        <p14:creationId xmlns:p14="http://schemas.microsoft.com/office/powerpoint/2010/main" val="30645532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A6ABC-95F4-856C-A26C-731FCB4510FA}"/>
            </a:ext>
          </a:extLst>
        </p:cNvPr>
        <p:cNvGrpSpPr/>
        <p:nvPr/>
      </p:nvGrpSpPr>
      <p:grpSpPr>
        <a:xfrm>
          <a:off x="0" y="0"/>
          <a:ext cx="0" cy="0"/>
          <a:chOff x="0" y="0"/>
          <a:chExt cx="0" cy="0"/>
        </a:xfrm>
      </p:grpSpPr>
      <p:pic>
        <p:nvPicPr>
          <p:cNvPr id="12" name="Immagine 11">
            <a:extLst>
              <a:ext uri="{FF2B5EF4-FFF2-40B4-BE49-F238E27FC236}">
                <a16:creationId xmlns:a16="http://schemas.microsoft.com/office/drawing/2014/main" id="{BFD119B3-6B76-273A-351C-F1C722B99135}"/>
              </a:ext>
            </a:extLst>
          </p:cNvPr>
          <p:cNvPicPr>
            <a:picLocks noChangeAspect="1"/>
          </p:cNvPicPr>
          <p:nvPr/>
        </p:nvPicPr>
        <p:blipFill>
          <a:blip r:embed="rId2"/>
          <a:stretch>
            <a:fillRect/>
          </a:stretch>
        </p:blipFill>
        <p:spPr>
          <a:xfrm>
            <a:off x="6422337" y="3366660"/>
            <a:ext cx="3755862" cy="2946409"/>
          </a:xfrm>
          <a:prstGeom prst="rect">
            <a:avLst/>
          </a:prstGeom>
        </p:spPr>
      </p:pic>
      <p:pic>
        <p:nvPicPr>
          <p:cNvPr id="14" name="Immagine 13">
            <a:extLst>
              <a:ext uri="{FF2B5EF4-FFF2-40B4-BE49-F238E27FC236}">
                <a16:creationId xmlns:a16="http://schemas.microsoft.com/office/drawing/2014/main" id="{C2FCADFE-B66B-D4EF-E7DC-9B0EB0729092}"/>
              </a:ext>
            </a:extLst>
          </p:cNvPr>
          <p:cNvPicPr>
            <a:picLocks noChangeAspect="1"/>
          </p:cNvPicPr>
          <p:nvPr/>
        </p:nvPicPr>
        <p:blipFill>
          <a:blip r:embed="rId3"/>
          <a:stretch>
            <a:fillRect/>
          </a:stretch>
        </p:blipFill>
        <p:spPr>
          <a:xfrm>
            <a:off x="2386783" y="3666169"/>
            <a:ext cx="3894379" cy="1875514"/>
          </a:xfrm>
          <a:prstGeom prst="rect">
            <a:avLst/>
          </a:prstGeom>
        </p:spPr>
      </p:pic>
      <p:pic>
        <p:nvPicPr>
          <p:cNvPr id="13" name="Immagine 12">
            <a:extLst>
              <a:ext uri="{FF2B5EF4-FFF2-40B4-BE49-F238E27FC236}">
                <a16:creationId xmlns:a16="http://schemas.microsoft.com/office/drawing/2014/main" id="{6E0C79F7-D1D1-4911-6923-BF7DFAAD6959}"/>
              </a:ext>
            </a:extLst>
          </p:cNvPr>
          <p:cNvPicPr>
            <a:picLocks noChangeAspect="1"/>
          </p:cNvPicPr>
          <p:nvPr/>
        </p:nvPicPr>
        <p:blipFill>
          <a:blip r:embed="rId4"/>
          <a:stretch>
            <a:fillRect/>
          </a:stretch>
        </p:blipFill>
        <p:spPr>
          <a:xfrm>
            <a:off x="8041188" y="1182753"/>
            <a:ext cx="4038600" cy="1987550"/>
          </a:xfrm>
          <a:prstGeom prst="rect">
            <a:avLst/>
          </a:prstGeom>
        </p:spPr>
      </p:pic>
      <p:pic>
        <p:nvPicPr>
          <p:cNvPr id="11" name="Immagine 10">
            <a:extLst>
              <a:ext uri="{FF2B5EF4-FFF2-40B4-BE49-F238E27FC236}">
                <a16:creationId xmlns:a16="http://schemas.microsoft.com/office/drawing/2014/main" id="{504408DA-E7C8-93E0-431E-54DA943810D3}"/>
              </a:ext>
            </a:extLst>
          </p:cNvPr>
          <p:cNvPicPr>
            <a:picLocks noChangeAspect="1"/>
          </p:cNvPicPr>
          <p:nvPr/>
        </p:nvPicPr>
        <p:blipFill>
          <a:blip r:embed="rId5"/>
          <a:stretch>
            <a:fillRect/>
          </a:stretch>
        </p:blipFill>
        <p:spPr>
          <a:xfrm>
            <a:off x="4147003" y="1294789"/>
            <a:ext cx="3819708" cy="1875514"/>
          </a:xfrm>
          <a:prstGeom prst="rect">
            <a:avLst/>
          </a:prstGeom>
        </p:spPr>
      </p:pic>
      <p:pic>
        <p:nvPicPr>
          <p:cNvPr id="3" name="Immagine 2">
            <a:extLst>
              <a:ext uri="{FF2B5EF4-FFF2-40B4-BE49-F238E27FC236}">
                <a16:creationId xmlns:a16="http://schemas.microsoft.com/office/drawing/2014/main" id="{1F339AC9-D6EB-F258-AFA7-A080DDA02157}"/>
              </a:ext>
            </a:extLst>
          </p:cNvPr>
          <p:cNvPicPr>
            <a:picLocks noChangeAspect="1"/>
          </p:cNvPicPr>
          <p:nvPr/>
        </p:nvPicPr>
        <p:blipFill>
          <a:blip r:embed="rId6"/>
          <a:stretch>
            <a:fillRect/>
          </a:stretch>
        </p:blipFill>
        <p:spPr>
          <a:xfrm>
            <a:off x="112212" y="1327456"/>
            <a:ext cx="3819708" cy="1862177"/>
          </a:xfrm>
          <a:prstGeom prst="rect">
            <a:avLst/>
          </a:prstGeom>
        </p:spPr>
      </p:pic>
      <p:sp>
        <p:nvSpPr>
          <p:cNvPr id="5" name="Slide Number Placeholder 4">
            <a:extLst>
              <a:ext uri="{FF2B5EF4-FFF2-40B4-BE49-F238E27FC236}">
                <a16:creationId xmlns:a16="http://schemas.microsoft.com/office/drawing/2014/main" id="{76250680-3617-4DA2-0149-01F9C573CA5D}"/>
              </a:ext>
            </a:extLst>
          </p:cNvPr>
          <p:cNvSpPr>
            <a:spLocks noGrp="1"/>
          </p:cNvSpPr>
          <p:nvPr>
            <p:ph type="sldNum" sz="quarter" idx="4"/>
          </p:nvPr>
        </p:nvSpPr>
        <p:spPr>
          <a:xfrm>
            <a:off x="11662303" y="6492875"/>
            <a:ext cx="2743200" cy="365125"/>
          </a:xfrm>
        </p:spPr>
        <p:txBody>
          <a:bodyPr/>
          <a:lstStyle/>
          <a:p>
            <a:fld id="{437E7021-2E11-47B1-B0C5-16B4B8616A41}" type="slidenum">
              <a:rPr lang="en-US" smtClean="0"/>
              <a:pPr/>
              <a:t>17</a:t>
            </a:fld>
            <a:endParaRPr lang="en-US" dirty="0"/>
          </a:p>
        </p:txBody>
      </p:sp>
      <p:sp>
        <p:nvSpPr>
          <p:cNvPr id="7" name="Title 3">
            <a:extLst>
              <a:ext uri="{FF2B5EF4-FFF2-40B4-BE49-F238E27FC236}">
                <a16:creationId xmlns:a16="http://schemas.microsoft.com/office/drawing/2014/main" id="{65FD85B2-6F21-5F30-1E40-1E9D1CA0DFBD}"/>
              </a:ext>
            </a:extLst>
          </p:cNvPr>
          <p:cNvSpPr>
            <a:spLocks noGrp="1"/>
          </p:cNvSpPr>
          <p:nvPr>
            <p:ph type="title"/>
          </p:nvPr>
        </p:nvSpPr>
        <p:spPr>
          <a:xfrm>
            <a:off x="2111828" y="482591"/>
            <a:ext cx="9633132" cy="503805"/>
          </a:xfrm>
        </p:spPr>
        <p:txBody>
          <a:bodyPr/>
          <a:lstStyle/>
          <a:p>
            <a:r>
              <a:rPr lang="en-US" dirty="0"/>
              <a:t>Results: evaluation of barriers to implement strategies</a:t>
            </a:r>
            <a:endParaRPr lang="en-150" dirty="0"/>
          </a:p>
        </p:txBody>
      </p:sp>
      <p:pic>
        <p:nvPicPr>
          <p:cNvPr id="2" name="Immagine 1">
            <a:extLst>
              <a:ext uri="{FF2B5EF4-FFF2-40B4-BE49-F238E27FC236}">
                <a16:creationId xmlns:a16="http://schemas.microsoft.com/office/drawing/2014/main" id="{1C8D8224-35F1-D014-F85E-F5FFE4BEFCB6}"/>
              </a:ext>
            </a:extLst>
          </p:cNvPr>
          <p:cNvPicPr>
            <a:picLocks noChangeAspect="1"/>
          </p:cNvPicPr>
          <p:nvPr/>
        </p:nvPicPr>
        <p:blipFill>
          <a:blip r:embed="rId7"/>
          <a:stretch>
            <a:fillRect/>
          </a:stretch>
        </p:blipFill>
        <p:spPr>
          <a:xfrm>
            <a:off x="3430035" y="1327456"/>
            <a:ext cx="448618" cy="448618"/>
          </a:xfrm>
          <a:prstGeom prst="rect">
            <a:avLst/>
          </a:prstGeom>
        </p:spPr>
      </p:pic>
      <p:pic>
        <p:nvPicPr>
          <p:cNvPr id="4" name="Immagine 3">
            <a:extLst>
              <a:ext uri="{FF2B5EF4-FFF2-40B4-BE49-F238E27FC236}">
                <a16:creationId xmlns:a16="http://schemas.microsoft.com/office/drawing/2014/main" id="{D8653535-89DE-1795-A5A7-B59D4FCFDDDC}"/>
              </a:ext>
            </a:extLst>
          </p:cNvPr>
          <p:cNvPicPr>
            <a:picLocks noChangeAspect="1"/>
          </p:cNvPicPr>
          <p:nvPr/>
        </p:nvPicPr>
        <p:blipFill>
          <a:blip r:embed="rId8"/>
          <a:stretch>
            <a:fillRect/>
          </a:stretch>
        </p:blipFill>
        <p:spPr>
          <a:xfrm>
            <a:off x="7526054" y="1214719"/>
            <a:ext cx="442208" cy="442208"/>
          </a:xfrm>
          <a:prstGeom prst="rect">
            <a:avLst/>
          </a:prstGeom>
        </p:spPr>
      </p:pic>
      <p:pic>
        <p:nvPicPr>
          <p:cNvPr id="6" name="Immagine 5">
            <a:extLst>
              <a:ext uri="{FF2B5EF4-FFF2-40B4-BE49-F238E27FC236}">
                <a16:creationId xmlns:a16="http://schemas.microsoft.com/office/drawing/2014/main" id="{071FB4D5-BAD2-9609-D1E2-AF09492B8032}"/>
              </a:ext>
            </a:extLst>
          </p:cNvPr>
          <p:cNvPicPr>
            <a:picLocks noChangeAspect="1"/>
          </p:cNvPicPr>
          <p:nvPr/>
        </p:nvPicPr>
        <p:blipFill>
          <a:blip r:embed="rId9"/>
          <a:stretch>
            <a:fillRect/>
          </a:stretch>
        </p:blipFill>
        <p:spPr>
          <a:xfrm>
            <a:off x="11638025" y="1327456"/>
            <a:ext cx="401123" cy="401123"/>
          </a:xfrm>
          <a:prstGeom prst="rect">
            <a:avLst/>
          </a:prstGeom>
        </p:spPr>
      </p:pic>
      <p:pic>
        <p:nvPicPr>
          <p:cNvPr id="8" name="Immagine 7">
            <a:extLst>
              <a:ext uri="{FF2B5EF4-FFF2-40B4-BE49-F238E27FC236}">
                <a16:creationId xmlns:a16="http://schemas.microsoft.com/office/drawing/2014/main" id="{6F594CC2-15DE-71AA-F723-07CE336FBA1C}"/>
              </a:ext>
            </a:extLst>
          </p:cNvPr>
          <p:cNvPicPr>
            <a:picLocks noChangeAspect="1"/>
          </p:cNvPicPr>
          <p:nvPr/>
        </p:nvPicPr>
        <p:blipFill>
          <a:blip r:embed="rId10"/>
          <a:stretch>
            <a:fillRect/>
          </a:stretch>
        </p:blipFill>
        <p:spPr>
          <a:xfrm>
            <a:off x="5664743" y="3478696"/>
            <a:ext cx="448104" cy="448104"/>
          </a:xfrm>
          <a:prstGeom prst="rect">
            <a:avLst/>
          </a:prstGeom>
        </p:spPr>
      </p:pic>
      <p:pic>
        <p:nvPicPr>
          <p:cNvPr id="9" name="Immagine 8">
            <a:extLst>
              <a:ext uri="{FF2B5EF4-FFF2-40B4-BE49-F238E27FC236}">
                <a16:creationId xmlns:a16="http://schemas.microsoft.com/office/drawing/2014/main" id="{2FE6D290-E29D-8803-75BD-4F830B6164D0}"/>
              </a:ext>
            </a:extLst>
          </p:cNvPr>
          <p:cNvPicPr>
            <a:picLocks noChangeAspect="1"/>
          </p:cNvPicPr>
          <p:nvPr/>
        </p:nvPicPr>
        <p:blipFill>
          <a:blip r:embed="rId11"/>
          <a:stretch>
            <a:fillRect/>
          </a:stretch>
        </p:blipFill>
        <p:spPr>
          <a:xfrm>
            <a:off x="559026" y="4186851"/>
            <a:ext cx="434241" cy="383154"/>
          </a:xfrm>
          <a:prstGeom prst="rect">
            <a:avLst/>
          </a:prstGeom>
        </p:spPr>
      </p:pic>
      <p:pic>
        <p:nvPicPr>
          <p:cNvPr id="10" name="Immagine 9">
            <a:extLst>
              <a:ext uri="{FF2B5EF4-FFF2-40B4-BE49-F238E27FC236}">
                <a16:creationId xmlns:a16="http://schemas.microsoft.com/office/drawing/2014/main" id="{35CC58BD-333C-5809-F6AE-E9391EA80CB1}"/>
              </a:ext>
            </a:extLst>
          </p:cNvPr>
          <p:cNvPicPr>
            <a:picLocks noChangeAspect="1"/>
          </p:cNvPicPr>
          <p:nvPr/>
        </p:nvPicPr>
        <p:blipFill>
          <a:blip r:embed="rId12"/>
          <a:stretch>
            <a:fillRect/>
          </a:stretch>
        </p:blipFill>
        <p:spPr>
          <a:xfrm>
            <a:off x="9677774" y="3461190"/>
            <a:ext cx="448618" cy="448618"/>
          </a:xfrm>
          <a:prstGeom prst="rect">
            <a:avLst/>
          </a:prstGeom>
        </p:spPr>
      </p:pic>
    </p:spTree>
    <p:extLst>
      <p:ext uri="{BB962C8B-B14F-4D97-AF65-F5344CB8AC3E}">
        <p14:creationId xmlns:p14="http://schemas.microsoft.com/office/powerpoint/2010/main" val="2831125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111BE-3985-7425-EA90-22C45CF8B743}"/>
            </a:ext>
          </a:extLst>
        </p:cNvPr>
        <p:cNvGrpSpPr/>
        <p:nvPr/>
      </p:nvGrpSpPr>
      <p:grpSpPr>
        <a:xfrm>
          <a:off x="0" y="0"/>
          <a:ext cx="0" cy="0"/>
          <a:chOff x="0" y="0"/>
          <a:chExt cx="0" cy="0"/>
        </a:xfrm>
      </p:grpSpPr>
      <p:pic>
        <p:nvPicPr>
          <p:cNvPr id="12" name="Immagine 11">
            <a:extLst>
              <a:ext uri="{FF2B5EF4-FFF2-40B4-BE49-F238E27FC236}">
                <a16:creationId xmlns:a16="http://schemas.microsoft.com/office/drawing/2014/main" id="{02765814-FCD3-520F-56EE-BFBF95198692}"/>
              </a:ext>
            </a:extLst>
          </p:cNvPr>
          <p:cNvPicPr>
            <a:picLocks noChangeAspect="1"/>
          </p:cNvPicPr>
          <p:nvPr/>
        </p:nvPicPr>
        <p:blipFill>
          <a:blip r:embed="rId2"/>
          <a:stretch>
            <a:fillRect/>
          </a:stretch>
        </p:blipFill>
        <p:spPr>
          <a:xfrm>
            <a:off x="3468056" y="1267810"/>
            <a:ext cx="4223064" cy="2073565"/>
          </a:xfrm>
          <a:prstGeom prst="rect">
            <a:avLst/>
          </a:prstGeom>
        </p:spPr>
      </p:pic>
      <p:pic>
        <p:nvPicPr>
          <p:cNvPr id="3" name="Immagine 2">
            <a:extLst>
              <a:ext uri="{FF2B5EF4-FFF2-40B4-BE49-F238E27FC236}">
                <a16:creationId xmlns:a16="http://schemas.microsoft.com/office/drawing/2014/main" id="{D4808912-4A48-E8A9-BBF0-6897D784476B}"/>
              </a:ext>
            </a:extLst>
          </p:cNvPr>
          <p:cNvPicPr>
            <a:picLocks noChangeAspect="1"/>
          </p:cNvPicPr>
          <p:nvPr/>
        </p:nvPicPr>
        <p:blipFill>
          <a:blip r:embed="rId3"/>
          <a:stretch>
            <a:fillRect/>
          </a:stretch>
        </p:blipFill>
        <p:spPr>
          <a:xfrm>
            <a:off x="7873526" y="3211079"/>
            <a:ext cx="4062560" cy="3214333"/>
          </a:xfrm>
          <a:prstGeom prst="rect">
            <a:avLst/>
          </a:prstGeom>
        </p:spPr>
      </p:pic>
      <p:pic>
        <p:nvPicPr>
          <p:cNvPr id="15" name="Immagine 14">
            <a:extLst>
              <a:ext uri="{FF2B5EF4-FFF2-40B4-BE49-F238E27FC236}">
                <a16:creationId xmlns:a16="http://schemas.microsoft.com/office/drawing/2014/main" id="{00DCF1B7-56C0-56BA-D153-22CA0E47D785}"/>
              </a:ext>
            </a:extLst>
          </p:cNvPr>
          <p:cNvPicPr>
            <a:picLocks noChangeAspect="1"/>
          </p:cNvPicPr>
          <p:nvPr/>
        </p:nvPicPr>
        <p:blipFill>
          <a:blip r:embed="rId4"/>
          <a:stretch>
            <a:fillRect/>
          </a:stretch>
        </p:blipFill>
        <p:spPr>
          <a:xfrm>
            <a:off x="152400" y="4041845"/>
            <a:ext cx="3365202" cy="1646692"/>
          </a:xfrm>
          <a:prstGeom prst="rect">
            <a:avLst/>
          </a:prstGeom>
        </p:spPr>
      </p:pic>
      <p:pic>
        <p:nvPicPr>
          <p:cNvPr id="14" name="Immagine 13">
            <a:extLst>
              <a:ext uri="{FF2B5EF4-FFF2-40B4-BE49-F238E27FC236}">
                <a16:creationId xmlns:a16="http://schemas.microsoft.com/office/drawing/2014/main" id="{C6D8F520-E371-D9DC-376D-7628B866F530}"/>
              </a:ext>
            </a:extLst>
          </p:cNvPr>
          <p:cNvPicPr>
            <a:picLocks noChangeAspect="1"/>
          </p:cNvPicPr>
          <p:nvPr/>
        </p:nvPicPr>
        <p:blipFill>
          <a:blip r:embed="rId5"/>
          <a:stretch>
            <a:fillRect/>
          </a:stretch>
        </p:blipFill>
        <p:spPr>
          <a:xfrm>
            <a:off x="3517603" y="3844697"/>
            <a:ext cx="4092238" cy="1986016"/>
          </a:xfrm>
          <a:prstGeom prst="rect">
            <a:avLst/>
          </a:prstGeom>
        </p:spPr>
      </p:pic>
      <p:pic>
        <p:nvPicPr>
          <p:cNvPr id="13" name="Immagine 12">
            <a:extLst>
              <a:ext uri="{FF2B5EF4-FFF2-40B4-BE49-F238E27FC236}">
                <a16:creationId xmlns:a16="http://schemas.microsoft.com/office/drawing/2014/main" id="{7AC698B9-2545-1F81-1F80-B01A11241735}"/>
              </a:ext>
            </a:extLst>
          </p:cNvPr>
          <p:cNvPicPr>
            <a:picLocks noChangeAspect="1"/>
          </p:cNvPicPr>
          <p:nvPr/>
        </p:nvPicPr>
        <p:blipFill>
          <a:blip r:embed="rId6"/>
          <a:stretch>
            <a:fillRect/>
          </a:stretch>
        </p:blipFill>
        <p:spPr>
          <a:xfrm>
            <a:off x="7755331" y="1267733"/>
            <a:ext cx="4062560" cy="1998275"/>
          </a:xfrm>
          <a:prstGeom prst="rect">
            <a:avLst/>
          </a:prstGeom>
        </p:spPr>
      </p:pic>
      <p:pic>
        <p:nvPicPr>
          <p:cNvPr id="11" name="Immagine 10">
            <a:extLst>
              <a:ext uri="{FF2B5EF4-FFF2-40B4-BE49-F238E27FC236}">
                <a16:creationId xmlns:a16="http://schemas.microsoft.com/office/drawing/2014/main" id="{E1B2D3F8-7755-E05F-E0C4-DC73D2E5C558}"/>
              </a:ext>
            </a:extLst>
          </p:cNvPr>
          <p:cNvPicPr>
            <a:picLocks noChangeAspect="1"/>
          </p:cNvPicPr>
          <p:nvPr/>
        </p:nvPicPr>
        <p:blipFill>
          <a:blip r:embed="rId7"/>
          <a:stretch>
            <a:fillRect/>
          </a:stretch>
        </p:blipFill>
        <p:spPr>
          <a:xfrm>
            <a:off x="137719" y="1538275"/>
            <a:ext cx="3344217" cy="1634340"/>
          </a:xfrm>
          <a:prstGeom prst="rect">
            <a:avLst/>
          </a:prstGeom>
        </p:spPr>
      </p:pic>
      <p:sp>
        <p:nvSpPr>
          <p:cNvPr id="5" name="Slide Number Placeholder 4">
            <a:extLst>
              <a:ext uri="{FF2B5EF4-FFF2-40B4-BE49-F238E27FC236}">
                <a16:creationId xmlns:a16="http://schemas.microsoft.com/office/drawing/2014/main" id="{E8DC4429-8524-DA9B-55AE-4E36274AD9E3}"/>
              </a:ext>
            </a:extLst>
          </p:cNvPr>
          <p:cNvSpPr>
            <a:spLocks noGrp="1"/>
          </p:cNvSpPr>
          <p:nvPr>
            <p:ph type="sldNum" sz="quarter" idx="4"/>
          </p:nvPr>
        </p:nvSpPr>
        <p:spPr>
          <a:xfrm>
            <a:off x="11662303" y="6492875"/>
            <a:ext cx="2743200" cy="365125"/>
          </a:xfrm>
        </p:spPr>
        <p:txBody>
          <a:bodyPr/>
          <a:lstStyle/>
          <a:p>
            <a:fld id="{437E7021-2E11-47B1-B0C5-16B4B8616A41}" type="slidenum">
              <a:rPr lang="en-US" smtClean="0"/>
              <a:pPr/>
              <a:t>18</a:t>
            </a:fld>
            <a:endParaRPr lang="en-US" dirty="0"/>
          </a:p>
        </p:txBody>
      </p:sp>
      <p:sp>
        <p:nvSpPr>
          <p:cNvPr id="7" name="Title 3">
            <a:extLst>
              <a:ext uri="{FF2B5EF4-FFF2-40B4-BE49-F238E27FC236}">
                <a16:creationId xmlns:a16="http://schemas.microsoft.com/office/drawing/2014/main" id="{E258BEFD-A99F-48FC-D5EB-E1316F963033}"/>
              </a:ext>
            </a:extLst>
          </p:cNvPr>
          <p:cNvSpPr>
            <a:spLocks noGrp="1"/>
          </p:cNvSpPr>
          <p:nvPr>
            <p:ph type="title"/>
          </p:nvPr>
        </p:nvSpPr>
        <p:spPr>
          <a:xfrm>
            <a:off x="2111828" y="482591"/>
            <a:ext cx="9633132" cy="503805"/>
          </a:xfrm>
        </p:spPr>
        <p:txBody>
          <a:bodyPr/>
          <a:lstStyle/>
          <a:p>
            <a:r>
              <a:rPr lang="en-US" dirty="0"/>
              <a:t>Results: evaluation of expected impact of strategies</a:t>
            </a:r>
            <a:endParaRPr lang="en-150" dirty="0"/>
          </a:p>
        </p:txBody>
      </p:sp>
      <p:pic>
        <p:nvPicPr>
          <p:cNvPr id="2" name="Immagine 1">
            <a:extLst>
              <a:ext uri="{FF2B5EF4-FFF2-40B4-BE49-F238E27FC236}">
                <a16:creationId xmlns:a16="http://schemas.microsoft.com/office/drawing/2014/main" id="{41985EE4-7D10-CB0F-8721-583C5808F7BF}"/>
              </a:ext>
            </a:extLst>
          </p:cNvPr>
          <p:cNvPicPr>
            <a:picLocks noChangeAspect="1"/>
          </p:cNvPicPr>
          <p:nvPr/>
        </p:nvPicPr>
        <p:blipFill>
          <a:blip r:embed="rId8"/>
          <a:stretch>
            <a:fillRect/>
          </a:stretch>
        </p:blipFill>
        <p:spPr>
          <a:xfrm>
            <a:off x="3019438" y="1485691"/>
            <a:ext cx="448618" cy="448618"/>
          </a:xfrm>
          <a:prstGeom prst="rect">
            <a:avLst/>
          </a:prstGeom>
        </p:spPr>
      </p:pic>
      <p:pic>
        <p:nvPicPr>
          <p:cNvPr id="4" name="Immagine 3">
            <a:extLst>
              <a:ext uri="{FF2B5EF4-FFF2-40B4-BE49-F238E27FC236}">
                <a16:creationId xmlns:a16="http://schemas.microsoft.com/office/drawing/2014/main" id="{B632305A-AD82-10E1-445D-2E9386A62E48}"/>
              </a:ext>
            </a:extLst>
          </p:cNvPr>
          <p:cNvPicPr>
            <a:picLocks noChangeAspect="1"/>
          </p:cNvPicPr>
          <p:nvPr/>
        </p:nvPicPr>
        <p:blipFill>
          <a:blip r:embed="rId9"/>
          <a:stretch>
            <a:fillRect/>
          </a:stretch>
        </p:blipFill>
        <p:spPr>
          <a:xfrm>
            <a:off x="7089213" y="1216845"/>
            <a:ext cx="442208" cy="442208"/>
          </a:xfrm>
          <a:prstGeom prst="rect">
            <a:avLst/>
          </a:prstGeom>
        </p:spPr>
      </p:pic>
      <p:pic>
        <p:nvPicPr>
          <p:cNvPr id="6" name="Immagine 5">
            <a:extLst>
              <a:ext uri="{FF2B5EF4-FFF2-40B4-BE49-F238E27FC236}">
                <a16:creationId xmlns:a16="http://schemas.microsoft.com/office/drawing/2014/main" id="{07D5645C-F11C-C933-59D2-94B007CCE52C}"/>
              </a:ext>
            </a:extLst>
          </p:cNvPr>
          <p:cNvPicPr>
            <a:picLocks noChangeAspect="1"/>
          </p:cNvPicPr>
          <p:nvPr/>
        </p:nvPicPr>
        <p:blipFill>
          <a:blip r:embed="rId10"/>
          <a:stretch>
            <a:fillRect/>
          </a:stretch>
        </p:blipFill>
        <p:spPr>
          <a:xfrm>
            <a:off x="11373977" y="1308877"/>
            <a:ext cx="401123" cy="401123"/>
          </a:xfrm>
          <a:prstGeom prst="rect">
            <a:avLst/>
          </a:prstGeom>
        </p:spPr>
      </p:pic>
      <p:pic>
        <p:nvPicPr>
          <p:cNvPr id="8" name="Immagine 7">
            <a:extLst>
              <a:ext uri="{FF2B5EF4-FFF2-40B4-BE49-F238E27FC236}">
                <a16:creationId xmlns:a16="http://schemas.microsoft.com/office/drawing/2014/main" id="{A8DBD839-77BA-661F-B3DC-6DF61BBC1290}"/>
              </a:ext>
            </a:extLst>
          </p:cNvPr>
          <p:cNvPicPr>
            <a:picLocks noChangeAspect="1"/>
          </p:cNvPicPr>
          <p:nvPr/>
        </p:nvPicPr>
        <p:blipFill>
          <a:blip r:embed="rId11"/>
          <a:stretch>
            <a:fillRect/>
          </a:stretch>
        </p:blipFill>
        <p:spPr>
          <a:xfrm>
            <a:off x="7307227" y="3669276"/>
            <a:ext cx="448104" cy="448104"/>
          </a:xfrm>
          <a:prstGeom prst="rect">
            <a:avLst/>
          </a:prstGeom>
        </p:spPr>
      </p:pic>
      <p:pic>
        <p:nvPicPr>
          <p:cNvPr id="9" name="Immagine 8">
            <a:extLst>
              <a:ext uri="{FF2B5EF4-FFF2-40B4-BE49-F238E27FC236}">
                <a16:creationId xmlns:a16="http://schemas.microsoft.com/office/drawing/2014/main" id="{5C26375C-1500-D1A6-BCF3-6BAE8EB1BB68}"/>
              </a:ext>
            </a:extLst>
          </p:cNvPr>
          <p:cNvPicPr>
            <a:picLocks noChangeAspect="1"/>
          </p:cNvPicPr>
          <p:nvPr/>
        </p:nvPicPr>
        <p:blipFill>
          <a:blip r:embed="rId12"/>
          <a:stretch>
            <a:fillRect/>
          </a:stretch>
        </p:blipFill>
        <p:spPr>
          <a:xfrm>
            <a:off x="3047695" y="3748289"/>
            <a:ext cx="434241" cy="383154"/>
          </a:xfrm>
          <a:prstGeom prst="rect">
            <a:avLst/>
          </a:prstGeom>
        </p:spPr>
      </p:pic>
      <p:pic>
        <p:nvPicPr>
          <p:cNvPr id="10" name="Immagine 9">
            <a:extLst>
              <a:ext uri="{FF2B5EF4-FFF2-40B4-BE49-F238E27FC236}">
                <a16:creationId xmlns:a16="http://schemas.microsoft.com/office/drawing/2014/main" id="{2FE79FCB-03B8-71FC-A226-5C17827BE9E6}"/>
              </a:ext>
            </a:extLst>
          </p:cNvPr>
          <p:cNvPicPr>
            <a:picLocks noChangeAspect="1"/>
          </p:cNvPicPr>
          <p:nvPr/>
        </p:nvPicPr>
        <p:blipFill>
          <a:blip r:embed="rId13"/>
          <a:stretch>
            <a:fillRect/>
          </a:stretch>
        </p:blipFill>
        <p:spPr>
          <a:xfrm>
            <a:off x="11405101" y="3266008"/>
            <a:ext cx="448618" cy="448618"/>
          </a:xfrm>
          <a:prstGeom prst="rect">
            <a:avLst/>
          </a:prstGeom>
        </p:spPr>
      </p:pic>
    </p:spTree>
    <p:extLst>
      <p:ext uri="{BB962C8B-B14F-4D97-AF65-F5344CB8AC3E}">
        <p14:creationId xmlns:p14="http://schemas.microsoft.com/office/powerpoint/2010/main" val="2295913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F8BFB-5812-D175-98AA-BAF046CFED4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1694C18-ABAB-B323-45AA-9C3422547A41}"/>
              </a:ext>
            </a:extLst>
          </p:cNvPr>
          <p:cNvSpPr>
            <a:spLocks noGrp="1"/>
          </p:cNvSpPr>
          <p:nvPr>
            <p:ph type="sldNum" sz="quarter" idx="4"/>
          </p:nvPr>
        </p:nvSpPr>
        <p:spPr>
          <a:xfrm>
            <a:off x="11662303" y="6492875"/>
            <a:ext cx="2743200" cy="365125"/>
          </a:xfrm>
        </p:spPr>
        <p:txBody>
          <a:bodyPr/>
          <a:lstStyle/>
          <a:p>
            <a:fld id="{437E7021-2E11-47B1-B0C5-16B4B8616A41}" type="slidenum">
              <a:rPr lang="en-US" smtClean="0"/>
              <a:pPr/>
              <a:t>19</a:t>
            </a:fld>
            <a:endParaRPr lang="en-US" dirty="0"/>
          </a:p>
        </p:txBody>
      </p:sp>
      <p:sp>
        <p:nvSpPr>
          <p:cNvPr id="7" name="Title 3">
            <a:extLst>
              <a:ext uri="{FF2B5EF4-FFF2-40B4-BE49-F238E27FC236}">
                <a16:creationId xmlns:a16="http://schemas.microsoft.com/office/drawing/2014/main" id="{93ADAB65-CC08-C75B-3C62-4260629D57E1}"/>
              </a:ext>
            </a:extLst>
          </p:cNvPr>
          <p:cNvSpPr>
            <a:spLocks noGrp="1"/>
          </p:cNvSpPr>
          <p:nvPr>
            <p:ph type="title"/>
          </p:nvPr>
        </p:nvSpPr>
        <p:spPr>
          <a:xfrm>
            <a:off x="2111828" y="482591"/>
            <a:ext cx="9633132" cy="503805"/>
          </a:xfrm>
        </p:spPr>
        <p:txBody>
          <a:bodyPr/>
          <a:lstStyle/>
          <a:p>
            <a:r>
              <a:rPr lang="en-US" dirty="0"/>
              <a:t>Results: citizens’ perception of strategies</a:t>
            </a:r>
            <a:endParaRPr lang="en-150" dirty="0"/>
          </a:p>
        </p:txBody>
      </p:sp>
      <p:pic>
        <p:nvPicPr>
          <p:cNvPr id="3" name="Immagine 2">
            <a:extLst>
              <a:ext uri="{FF2B5EF4-FFF2-40B4-BE49-F238E27FC236}">
                <a16:creationId xmlns:a16="http://schemas.microsoft.com/office/drawing/2014/main" id="{71FFD7C4-10E4-4A05-7F8D-5DB98CFB5360}"/>
              </a:ext>
            </a:extLst>
          </p:cNvPr>
          <p:cNvPicPr>
            <a:picLocks noChangeAspect="1"/>
          </p:cNvPicPr>
          <p:nvPr/>
        </p:nvPicPr>
        <p:blipFill>
          <a:blip r:embed="rId2"/>
          <a:srcRect l="21621" r="20956" b="9256"/>
          <a:stretch>
            <a:fillRect/>
          </a:stretch>
        </p:blipFill>
        <p:spPr>
          <a:xfrm>
            <a:off x="469718" y="3565734"/>
            <a:ext cx="2987040" cy="2836661"/>
          </a:xfrm>
          <a:prstGeom prst="rect">
            <a:avLst/>
          </a:prstGeom>
        </p:spPr>
      </p:pic>
      <p:pic>
        <p:nvPicPr>
          <p:cNvPr id="13" name="Immagine 12">
            <a:extLst>
              <a:ext uri="{FF2B5EF4-FFF2-40B4-BE49-F238E27FC236}">
                <a16:creationId xmlns:a16="http://schemas.microsoft.com/office/drawing/2014/main" id="{21E2E2BB-7F5E-F87F-A1E3-18FA74CE6FD8}"/>
              </a:ext>
            </a:extLst>
          </p:cNvPr>
          <p:cNvPicPr>
            <a:picLocks noChangeAspect="1"/>
          </p:cNvPicPr>
          <p:nvPr/>
        </p:nvPicPr>
        <p:blipFill>
          <a:blip r:embed="rId3"/>
          <a:srcRect l="22287" r="20292" b="8731"/>
          <a:stretch>
            <a:fillRect/>
          </a:stretch>
        </p:blipFill>
        <p:spPr>
          <a:xfrm>
            <a:off x="4039868" y="3565734"/>
            <a:ext cx="2969847" cy="2836660"/>
          </a:xfrm>
          <a:prstGeom prst="rect">
            <a:avLst/>
          </a:prstGeom>
        </p:spPr>
      </p:pic>
      <p:pic>
        <p:nvPicPr>
          <p:cNvPr id="14" name="Immagine 13">
            <a:extLst>
              <a:ext uri="{FF2B5EF4-FFF2-40B4-BE49-F238E27FC236}">
                <a16:creationId xmlns:a16="http://schemas.microsoft.com/office/drawing/2014/main" id="{39D35724-AC46-E877-B56B-72309219DE20}"/>
              </a:ext>
            </a:extLst>
          </p:cNvPr>
          <p:cNvPicPr>
            <a:picLocks noChangeAspect="1"/>
          </p:cNvPicPr>
          <p:nvPr/>
        </p:nvPicPr>
        <p:blipFill>
          <a:blip r:embed="rId4"/>
          <a:srcRect l="20726" r="19838" b="8731"/>
          <a:stretch>
            <a:fillRect/>
          </a:stretch>
        </p:blipFill>
        <p:spPr>
          <a:xfrm>
            <a:off x="7592824" y="3565735"/>
            <a:ext cx="3073046" cy="2836659"/>
          </a:xfrm>
          <a:prstGeom prst="rect">
            <a:avLst/>
          </a:prstGeom>
        </p:spPr>
      </p:pic>
      <p:sp>
        <p:nvSpPr>
          <p:cNvPr id="4" name="CasellaDiTesto 3">
            <a:extLst>
              <a:ext uri="{FF2B5EF4-FFF2-40B4-BE49-F238E27FC236}">
                <a16:creationId xmlns:a16="http://schemas.microsoft.com/office/drawing/2014/main" id="{034C764C-62CA-E5B6-FE74-3C455D30E411}"/>
              </a:ext>
            </a:extLst>
          </p:cNvPr>
          <p:cNvSpPr txBox="1"/>
          <p:nvPr/>
        </p:nvSpPr>
        <p:spPr>
          <a:xfrm>
            <a:off x="469718" y="1758297"/>
            <a:ext cx="2987040" cy="375552"/>
          </a:xfrm>
          <a:prstGeom prst="rect">
            <a:avLst/>
          </a:prstGeom>
          <a:noFill/>
        </p:spPr>
        <p:txBody>
          <a:bodyPr wrap="square">
            <a:spAutoFit/>
          </a:bodyPr>
          <a:lstStyle/>
          <a:p>
            <a:pPr marL="342900" lvl="0" indent="-342900" algn="just">
              <a:lnSpc>
                <a:spcPct val="107000"/>
              </a:lnSpc>
              <a:buFont typeface="+mj-lt"/>
              <a:buAutoNum type="arabicPeriod"/>
            </a:pPr>
            <a:r>
              <a:rPr lang="en-GB" sz="1800" dirty="0">
                <a:effectLst/>
                <a:latin typeface="Calibri Light" panose="020F0302020204030204" pitchFamily="34" charset="0"/>
                <a:ea typeface="Calibri" panose="020F0502020204030204" pitchFamily="34" charset="0"/>
                <a:cs typeface="Arial" panose="020B0604020202020204" pitchFamily="34" charset="0"/>
              </a:rPr>
              <a:t>Accessibility and security</a:t>
            </a:r>
            <a:endParaRPr lang="it-IT" sz="1800" dirty="0">
              <a:effectLst/>
              <a:latin typeface="Calibri Light" panose="020F0302020204030204" pitchFamily="34" charset="0"/>
              <a:ea typeface="Calibri" panose="020F0502020204030204" pitchFamily="34" charset="0"/>
              <a:cs typeface="Arial" panose="020B0604020202020204" pitchFamily="34" charset="0"/>
            </a:endParaRPr>
          </a:p>
        </p:txBody>
      </p:sp>
      <p:sp>
        <p:nvSpPr>
          <p:cNvPr id="9" name="CasellaDiTesto 8">
            <a:extLst>
              <a:ext uri="{FF2B5EF4-FFF2-40B4-BE49-F238E27FC236}">
                <a16:creationId xmlns:a16="http://schemas.microsoft.com/office/drawing/2014/main" id="{1D807FE8-78BC-F3B9-110D-CD8EA94A05F3}"/>
              </a:ext>
            </a:extLst>
          </p:cNvPr>
          <p:cNvSpPr txBox="1"/>
          <p:nvPr/>
        </p:nvSpPr>
        <p:spPr>
          <a:xfrm>
            <a:off x="469718" y="2056368"/>
            <a:ext cx="2319838" cy="375552"/>
          </a:xfrm>
          <a:prstGeom prst="rect">
            <a:avLst/>
          </a:prstGeom>
          <a:noFill/>
        </p:spPr>
        <p:txBody>
          <a:bodyPr wrap="square">
            <a:spAutoFit/>
          </a:bodyPr>
          <a:lstStyle/>
          <a:p>
            <a:pPr marL="342900" lvl="0" indent="-342900" algn="just">
              <a:lnSpc>
                <a:spcPct val="107000"/>
              </a:lnSpc>
              <a:buFont typeface="+mj-lt"/>
              <a:buAutoNum type="arabicPeriod" startAt="2"/>
            </a:pPr>
            <a:r>
              <a:rPr lang="en-GB" sz="1800" dirty="0">
                <a:effectLst/>
                <a:latin typeface="Calibri Light" panose="020F0302020204030204" pitchFamily="34" charset="0"/>
                <a:ea typeface="Calibri" panose="020F0502020204030204" pitchFamily="34" charset="0"/>
                <a:cs typeface="Arial" panose="020B0604020202020204" pitchFamily="34" charset="0"/>
              </a:rPr>
              <a:t>Digital skill</a:t>
            </a:r>
            <a:endParaRPr lang="it-IT" sz="1800" dirty="0">
              <a:effectLst/>
              <a:latin typeface="Calibri Light" panose="020F0302020204030204" pitchFamily="34" charset="0"/>
              <a:ea typeface="Calibri" panose="020F0502020204030204" pitchFamily="34" charset="0"/>
              <a:cs typeface="Arial" panose="020B0604020202020204" pitchFamily="34" charset="0"/>
            </a:endParaRPr>
          </a:p>
        </p:txBody>
      </p:sp>
      <p:sp>
        <p:nvSpPr>
          <p:cNvPr id="10" name="CasellaDiTesto 9">
            <a:extLst>
              <a:ext uri="{FF2B5EF4-FFF2-40B4-BE49-F238E27FC236}">
                <a16:creationId xmlns:a16="http://schemas.microsoft.com/office/drawing/2014/main" id="{5BEA7359-343E-8A85-F96D-1FCCA70BD6C9}"/>
              </a:ext>
            </a:extLst>
          </p:cNvPr>
          <p:cNvSpPr txBox="1"/>
          <p:nvPr/>
        </p:nvSpPr>
        <p:spPr>
          <a:xfrm>
            <a:off x="469718" y="2365078"/>
            <a:ext cx="2128522" cy="375552"/>
          </a:xfrm>
          <a:prstGeom prst="rect">
            <a:avLst/>
          </a:prstGeom>
          <a:noFill/>
        </p:spPr>
        <p:txBody>
          <a:bodyPr wrap="square">
            <a:spAutoFit/>
          </a:bodyPr>
          <a:lstStyle/>
          <a:p>
            <a:pPr marL="342900" lvl="0" indent="-342900" algn="just">
              <a:lnSpc>
                <a:spcPct val="107000"/>
              </a:lnSpc>
              <a:buFont typeface="+mj-lt"/>
              <a:buAutoNum type="arabicPeriod" startAt="3"/>
            </a:pPr>
            <a:r>
              <a:rPr lang="en-GB" sz="1800" dirty="0">
                <a:effectLst/>
                <a:latin typeface="Calibri Light" panose="020F0302020204030204" pitchFamily="34" charset="0"/>
                <a:ea typeface="Calibri" panose="020F0502020204030204" pitchFamily="34" charset="0"/>
                <a:cs typeface="Arial" panose="020B0604020202020204" pitchFamily="34" charset="0"/>
              </a:rPr>
              <a:t>Active mobility</a:t>
            </a:r>
            <a:endParaRPr lang="it-IT" sz="1800" dirty="0">
              <a:effectLst/>
              <a:latin typeface="Calibri Light" panose="020F0302020204030204" pitchFamily="34" charset="0"/>
              <a:ea typeface="Calibri" panose="020F0502020204030204" pitchFamily="34" charset="0"/>
              <a:cs typeface="Arial" panose="020B0604020202020204" pitchFamily="34" charset="0"/>
            </a:endParaRPr>
          </a:p>
        </p:txBody>
      </p:sp>
      <p:sp>
        <p:nvSpPr>
          <p:cNvPr id="11" name="CasellaDiTesto 10">
            <a:extLst>
              <a:ext uri="{FF2B5EF4-FFF2-40B4-BE49-F238E27FC236}">
                <a16:creationId xmlns:a16="http://schemas.microsoft.com/office/drawing/2014/main" id="{664FBE59-63D7-2E32-7F30-2A5B037F840A}"/>
              </a:ext>
            </a:extLst>
          </p:cNvPr>
          <p:cNvSpPr txBox="1"/>
          <p:nvPr/>
        </p:nvSpPr>
        <p:spPr>
          <a:xfrm>
            <a:off x="469718" y="2977148"/>
            <a:ext cx="4057650" cy="375552"/>
          </a:xfrm>
          <a:prstGeom prst="rect">
            <a:avLst/>
          </a:prstGeom>
          <a:noFill/>
        </p:spPr>
        <p:txBody>
          <a:bodyPr wrap="square">
            <a:spAutoFit/>
          </a:bodyPr>
          <a:lstStyle/>
          <a:p>
            <a:pPr marL="342900" lvl="0" indent="-342900" algn="just">
              <a:lnSpc>
                <a:spcPct val="107000"/>
              </a:lnSpc>
              <a:spcAft>
                <a:spcPts val="800"/>
              </a:spcAft>
              <a:buFont typeface="+mj-lt"/>
              <a:buAutoNum type="arabicPeriod" startAt="5"/>
            </a:pPr>
            <a:r>
              <a:rPr lang="en-GB" sz="1800" dirty="0">
                <a:effectLst/>
                <a:latin typeface="Calibri Light" panose="020F0302020204030204" pitchFamily="34" charset="0"/>
                <a:ea typeface="Calibri" panose="020F0502020204030204" pitchFamily="34" charset="0"/>
                <a:cs typeface="Arial" panose="020B0604020202020204" pitchFamily="34" charset="0"/>
              </a:rPr>
              <a:t>Pro-environment low tech behaviour</a:t>
            </a:r>
            <a:endParaRPr lang="it-IT" sz="1800" dirty="0">
              <a:effectLst/>
              <a:latin typeface="Calibri Light" panose="020F0302020204030204" pitchFamily="34" charset="0"/>
              <a:ea typeface="Calibri" panose="020F050202020403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10F6DAB5-C99A-DD00-FF31-7CFA7D7D6E7A}"/>
              </a:ext>
            </a:extLst>
          </p:cNvPr>
          <p:cNvSpPr txBox="1"/>
          <p:nvPr/>
        </p:nvSpPr>
        <p:spPr>
          <a:xfrm>
            <a:off x="469718" y="2668438"/>
            <a:ext cx="1968246" cy="375552"/>
          </a:xfrm>
          <a:prstGeom prst="rect">
            <a:avLst/>
          </a:prstGeom>
          <a:noFill/>
        </p:spPr>
        <p:txBody>
          <a:bodyPr wrap="square">
            <a:spAutoFit/>
          </a:bodyPr>
          <a:lstStyle/>
          <a:p>
            <a:pPr marL="342900" lvl="0" indent="-342900" algn="just">
              <a:lnSpc>
                <a:spcPct val="107000"/>
              </a:lnSpc>
              <a:buFont typeface="+mj-lt"/>
              <a:buAutoNum type="arabicPeriod" startAt="4"/>
            </a:pPr>
            <a:r>
              <a:rPr lang="en-GB" sz="1800" dirty="0">
                <a:effectLst/>
                <a:latin typeface="Calibri Light" panose="020F0302020204030204" pitchFamily="34" charset="0"/>
                <a:ea typeface="Calibri" panose="020F0502020204030204" pitchFamily="34" charset="0"/>
                <a:cs typeface="Arial" panose="020B0604020202020204" pitchFamily="34" charset="0"/>
              </a:rPr>
              <a:t>Mode pleasure</a:t>
            </a:r>
            <a:endParaRPr lang="it-IT" sz="1800" dirty="0">
              <a:effectLst/>
              <a:latin typeface="Calibri Light" panose="020F0302020204030204" pitchFamily="34" charset="0"/>
              <a:ea typeface="Calibri" panose="020F0502020204030204" pitchFamily="34" charset="0"/>
              <a:cs typeface="Arial" panose="020B0604020202020204" pitchFamily="34" charset="0"/>
            </a:endParaRPr>
          </a:p>
        </p:txBody>
      </p:sp>
      <p:pic>
        <p:nvPicPr>
          <p:cNvPr id="8" name="Immagine 7">
            <a:extLst>
              <a:ext uri="{FF2B5EF4-FFF2-40B4-BE49-F238E27FC236}">
                <a16:creationId xmlns:a16="http://schemas.microsoft.com/office/drawing/2014/main" id="{4C7CF083-42BC-C87C-B631-3538BA5F126E}"/>
              </a:ext>
            </a:extLst>
          </p:cNvPr>
          <p:cNvPicPr>
            <a:picLocks noChangeAspect="1"/>
          </p:cNvPicPr>
          <p:nvPr/>
        </p:nvPicPr>
        <p:blipFill>
          <a:blip r:embed="rId5"/>
          <a:srcRect r="66952"/>
          <a:stretch>
            <a:fillRect/>
          </a:stretch>
        </p:blipFill>
        <p:spPr>
          <a:xfrm>
            <a:off x="3491779" y="1466890"/>
            <a:ext cx="1968246" cy="3441192"/>
          </a:xfrm>
          <a:prstGeom prst="rect">
            <a:avLst/>
          </a:prstGeom>
        </p:spPr>
      </p:pic>
      <p:pic>
        <p:nvPicPr>
          <p:cNvPr id="15" name="Immagine 14">
            <a:extLst>
              <a:ext uri="{FF2B5EF4-FFF2-40B4-BE49-F238E27FC236}">
                <a16:creationId xmlns:a16="http://schemas.microsoft.com/office/drawing/2014/main" id="{63026E0E-1F8C-7BFD-56AF-4215FF681509}"/>
              </a:ext>
            </a:extLst>
          </p:cNvPr>
          <p:cNvPicPr>
            <a:picLocks noChangeAspect="1"/>
          </p:cNvPicPr>
          <p:nvPr/>
        </p:nvPicPr>
        <p:blipFill>
          <a:blip r:embed="rId6"/>
          <a:srcRect r="68848"/>
          <a:stretch>
            <a:fillRect/>
          </a:stretch>
        </p:blipFill>
        <p:spPr>
          <a:xfrm>
            <a:off x="3481726" y="1466890"/>
            <a:ext cx="1855342" cy="2706624"/>
          </a:xfrm>
          <a:prstGeom prst="rect">
            <a:avLst/>
          </a:prstGeom>
        </p:spPr>
      </p:pic>
      <p:pic>
        <p:nvPicPr>
          <p:cNvPr id="16" name="Immagine 15">
            <a:extLst>
              <a:ext uri="{FF2B5EF4-FFF2-40B4-BE49-F238E27FC236}">
                <a16:creationId xmlns:a16="http://schemas.microsoft.com/office/drawing/2014/main" id="{02DC4012-D06A-8C1F-8650-0A0DF5ED8491}"/>
              </a:ext>
            </a:extLst>
          </p:cNvPr>
          <p:cNvPicPr>
            <a:picLocks noChangeAspect="1"/>
          </p:cNvPicPr>
          <p:nvPr/>
        </p:nvPicPr>
        <p:blipFill>
          <a:blip r:embed="rId7"/>
          <a:srcRect r="53758"/>
          <a:stretch>
            <a:fillRect/>
          </a:stretch>
        </p:blipFill>
        <p:spPr>
          <a:xfrm>
            <a:off x="3441892" y="1692838"/>
            <a:ext cx="2754061" cy="2151888"/>
          </a:xfrm>
          <a:prstGeom prst="rect">
            <a:avLst/>
          </a:prstGeom>
        </p:spPr>
      </p:pic>
      <p:pic>
        <p:nvPicPr>
          <p:cNvPr id="18" name="Immagine 17">
            <a:extLst>
              <a:ext uri="{FF2B5EF4-FFF2-40B4-BE49-F238E27FC236}">
                <a16:creationId xmlns:a16="http://schemas.microsoft.com/office/drawing/2014/main" id="{8CDEFEE2-0D3E-2863-4CFC-2C6C526BCA51}"/>
              </a:ext>
            </a:extLst>
          </p:cNvPr>
          <p:cNvPicPr>
            <a:picLocks noChangeAspect="1"/>
          </p:cNvPicPr>
          <p:nvPr/>
        </p:nvPicPr>
        <p:blipFill>
          <a:blip r:embed="rId8"/>
          <a:srcRect r="66968" b="10880"/>
          <a:stretch>
            <a:fillRect/>
          </a:stretch>
        </p:blipFill>
        <p:spPr>
          <a:xfrm>
            <a:off x="3491779" y="1812763"/>
            <a:ext cx="1967352" cy="1589086"/>
          </a:xfrm>
          <a:prstGeom prst="rect">
            <a:avLst/>
          </a:prstGeom>
        </p:spPr>
      </p:pic>
      <p:pic>
        <p:nvPicPr>
          <p:cNvPr id="19" name="Immagine 18">
            <a:extLst>
              <a:ext uri="{FF2B5EF4-FFF2-40B4-BE49-F238E27FC236}">
                <a16:creationId xmlns:a16="http://schemas.microsoft.com/office/drawing/2014/main" id="{73E9881D-CF48-45EA-2D3C-A0FA8406A3D2}"/>
              </a:ext>
            </a:extLst>
          </p:cNvPr>
          <p:cNvPicPr>
            <a:picLocks noChangeAspect="1"/>
          </p:cNvPicPr>
          <p:nvPr/>
        </p:nvPicPr>
        <p:blipFill>
          <a:blip r:embed="rId9"/>
          <a:srcRect r="52417" b="8766"/>
          <a:stretch>
            <a:fillRect/>
          </a:stretch>
        </p:blipFill>
        <p:spPr>
          <a:xfrm>
            <a:off x="4629174" y="1474227"/>
            <a:ext cx="2833939" cy="3139526"/>
          </a:xfrm>
          <a:prstGeom prst="rect">
            <a:avLst/>
          </a:prstGeom>
        </p:spPr>
      </p:pic>
      <p:sp>
        <p:nvSpPr>
          <p:cNvPr id="20" name="CasellaDiTesto 19">
            <a:extLst>
              <a:ext uri="{FF2B5EF4-FFF2-40B4-BE49-F238E27FC236}">
                <a16:creationId xmlns:a16="http://schemas.microsoft.com/office/drawing/2014/main" id="{57E2C30E-B050-410D-2510-C4CF2713DAFC}"/>
              </a:ext>
            </a:extLst>
          </p:cNvPr>
          <p:cNvSpPr txBox="1"/>
          <p:nvPr/>
        </p:nvSpPr>
        <p:spPr>
          <a:xfrm>
            <a:off x="494686" y="1466890"/>
            <a:ext cx="2987040" cy="375552"/>
          </a:xfrm>
          <a:prstGeom prst="rect">
            <a:avLst/>
          </a:prstGeom>
          <a:noFill/>
        </p:spPr>
        <p:txBody>
          <a:bodyPr wrap="square">
            <a:spAutoFit/>
          </a:bodyPr>
          <a:lstStyle/>
          <a:p>
            <a:pPr lvl="0" algn="just">
              <a:lnSpc>
                <a:spcPct val="107000"/>
              </a:lnSpc>
            </a:pPr>
            <a:r>
              <a:rPr lang="it-IT" b="1" dirty="0">
                <a:latin typeface="Calibri Light" panose="020F0302020204030204" pitchFamily="34" charset="0"/>
                <a:ea typeface="Calibri" panose="020F0502020204030204" pitchFamily="34" charset="0"/>
                <a:cs typeface="Arial" panose="020B0604020202020204" pitchFamily="34" charset="0"/>
              </a:rPr>
              <a:t>LATENT FACTORS</a:t>
            </a:r>
            <a:endParaRPr lang="it-IT" sz="1800" b="1" dirty="0">
              <a:effectLst/>
              <a:latin typeface="Calibri Light" panose="020F0302020204030204" pitchFamily="34" charset="0"/>
              <a:ea typeface="Calibri" panose="020F0502020204030204" pitchFamily="34" charset="0"/>
              <a:cs typeface="Arial" panose="020B0604020202020204" pitchFamily="34" charset="0"/>
            </a:endParaRPr>
          </a:p>
        </p:txBody>
      </p:sp>
      <p:sp>
        <p:nvSpPr>
          <p:cNvPr id="2" name="CasellaDiTesto 1">
            <a:extLst>
              <a:ext uri="{FF2B5EF4-FFF2-40B4-BE49-F238E27FC236}">
                <a16:creationId xmlns:a16="http://schemas.microsoft.com/office/drawing/2014/main" id="{420ECDDE-CF1E-363D-E074-51D38076F626}"/>
              </a:ext>
            </a:extLst>
          </p:cNvPr>
          <p:cNvSpPr txBox="1"/>
          <p:nvPr/>
        </p:nvSpPr>
        <p:spPr>
          <a:xfrm>
            <a:off x="1266473" y="3872762"/>
            <a:ext cx="1646556" cy="307777"/>
          </a:xfrm>
          <a:prstGeom prst="rect">
            <a:avLst/>
          </a:prstGeom>
          <a:noFill/>
        </p:spPr>
        <p:txBody>
          <a:bodyPr wrap="square" rtlCol="0">
            <a:spAutoFit/>
          </a:bodyPr>
          <a:lstStyle/>
          <a:p>
            <a:r>
              <a:rPr lang="en-GB" sz="1400" dirty="0">
                <a:latin typeface="+mj-lt"/>
              </a:rPr>
              <a:t>338 individuals</a:t>
            </a:r>
          </a:p>
        </p:txBody>
      </p:sp>
      <p:sp>
        <p:nvSpPr>
          <p:cNvPr id="6" name="CasellaDiTesto 5">
            <a:extLst>
              <a:ext uri="{FF2B5EF4-FFF2-40B4-BE49-F238E27FC236}">
                <a16:creationId xmlns:a16="http://schemas.microsoft.com/office/drawing/2014/main" id="{A023AFDC-6E04-076A-F751-3CD336837492}"/>
              </a:ext>
            </a:extLst>
          </p:cNvPr>
          <p:cNvSpPr txBox="1"/>
          <p:nvPr/>
        </p:nvSpPr>
        <p:spPr>
          <a:xfrm>
            <a:off x="4671097" y="3927355"/>
            <a:ext cx="1646556" cy="307777"/>
          </a:xfrm>
          <a:prstGeom prst="rect">
            <a:avLst/>
          </a:prstGeom>
          <a:noFill/>
        </p:spPr>
        <p:txBody>
          <a:bodyPr wrap="square" rtlCol="0">
            <a:spAutoFit/>
          </a:bodyPr>
          <a:lstStyle/>
          <a:p>
            <a:r>
              <a:rPr lang="en-GB" sz="1400" dirty="0">
                <a:latin typeface="+mj-lt"/>
              </a:rPr>
              <a:t>429 individuals</a:t>
            </a:r>
          </a:p>
        </p:txBody>
      </p:sp>
      <p:sp>
        <p:nvSpPr>
          <p:cNvPr id="17" name="CasellaDiTesto 16">
            <a:extLst>
              <a:ext uri="{FF2B5EF4-FFF2-40B4-BE49-F238E27FC236}">
                <a16:creationId xmlns:a16="http://schemas.microsoft.com/office/drawing/2014/main" id="{02ACE430-1F1F-7F7D-7198-D84C1B00BC82}"/>
              </a:ext>
            </a:extLst>
          </p:cNvPr>
          <p:cNvSpPr txBox="1"/>
          <p:nvPr/>
        </p:nvSpPr>
        <p:spPr>
          <a:xfrm>
            <a:off x="8181400" y="3907785"/>
            <a:ext cx="1646556" cy="307777"/>
          </a:xfrm>
          <a:prstGeom prst="rect">
            <a:avLst/>
          </a:prstGeom>
          <a:noFill/>
        </p:spPr>
        <p:txBody>
          <a:bodyPr wrap="square" rtlCol="0">
            <a:spAutoFit/>
          </a:bodyPr>
          <a:lstStyle/>
          <a:p>
            <a:r>
              <a:rPr lang="en-GB" sz="1400" dirty="0">
                <a:latin typeface="+mj-lt"/>
              </a:rPr>
              <a:t>429 individuals</a:t>
            </a:r>
          </a:p>
        </p:txBody>
      </p:sp>
      <p:sp>
        <p:nvSpPr>
          <p:cNvPr id="22" name="CasellaDiTesto 21">
            <a:extLst>
              <a:ext uri="{FF2B5EF4-FFF2-40B4-BE49-F238E27FC236}">
                <a16:creationId xmlns:a16="http://schemas.microsoft.com/office/drawing/2014/main" id="{228D017E-39D7-811B-9CE5-A2E394CB9098}"/>
              </a:ext>
            </a:extLst>
          </p:cNvPr>
          <p:cNvSpPr txBox="1"/>
          <p:nvPr/>
        </p:nvSpPr>
        <p:spPr>
          <a:xfrm>
            <a:off x="3481726" y="1851094"/>
            <a:ext cx="4233862" cy="4524315"/>
          </a:xfrm>
          <a:prstGeom prst="rect">
            <a:avLst/>
          </a:prstGeom>
          <a:solidFill>
            <a:schemeClr val="accent1">
              <a:lumMod val="20000"/>
              <a:lumOff val="80000"/>
            </a:schemeClr>
          </a:solidFill>
        </p:spPr>
        <p:txBody>
          <a:bodyPr wrap="square">
            <a:spAutoFit/>
          </a:bodyPr>
          <a:lstStyle/>
          <a:p>
            <a:r>
              <a:rPr lang="en-GB" sz="1800" dirty="0">
                <a:effectLst/>
                <a:latin typeface="Calibri Light" panose="020F0302020204030204" pitchFamily="34" charset="0"/>
                <a:ea typeface="Calibri" panose="020F0502020204030204" pitchFamily="34" charset="0"/>
                <a:cs typeface="Arial" panose="020B0604020202020204" pitchFamily="34" charset="0"/>
              </a:rPr>
              <a:t>Low perception of the quality and security of urban spaces (Factor 1) and a limited familiarity with technology (Factor 2). The propensity for active mobility (Factor 3) is slightly negative, although less pronounced compared to other clusters. The criteria guiding the choice of transport mode (Factor 4) are also poorly structured, suggesting travel behaviours more related to habit than to conscious evaluations. The only positive element is represented by pro-environmental commitment (Factor 5), which appears moderately high. However, this sensitivity does not seem to translate into consistent behaviours in the other dimensions considered</a:t>
            </a:r>
            <a:endParaRPr lang="en-GB" dirty="0"/>
          </a:p>
        </p:txBody>
      </p:sp>
      <p:sp>
        <p:nvSpPr>
          <p:cNvPr id="23" name="CasellaDiTesto 22">
            <a:extLst>
              <a:ext uri="{FF2B5EF4-FFF2-40B4-BE49-F238E27FC236}">
                <a16:creationId xmlns:a16="http://schemas.microsoft.com/office/drawing/2014/main" id="{E66821EA-B70C-FDD1-386B-800DF35A57FA}"/>
              </a:ext>
            </a:extLst>
          </p:cNvPr>
          <p:cNvSpPr txBox="1"/>
          <p:nvPr/>
        </p:nvSpPr>
        <p:spPr>
          <a:xfrm>
            <a:off x="7653875" y="1878079"/>
            <a:ext cx="4233862" cy="4524315"/>
          </a:xfrm>
          <a:prstGeom prst="rect">
            <a:avLst/>
          </a:prstGeom>
          <a:solidFill>
            <a:schemeClr val="accent1">
              <a:lumMod val="20000"/>
              <a:lumOff val="80000"/>
            </a:schemeClr>
          </a:solidFill>
        </p:spPr>
        <p:txBody>
          <a:bodyPr wrap="square">
            <a:spAutoFit/>
          </a:bodyPr>
          <a:lstStyle/>
          <a:p>
            <a:r>
              <a:rPr lang="en-US" dirty="0">
                <a:latin typeface="Calibri Light" panose="020F0302020204030204" pitchFamily="34" charset="0"/>
                <a:ea typeface="Calibri" panose="020F0502020204030204" pitchFamily="34" charset="0"/>
                <a:cs typeface="Arial" panose="020B0604020202020204" pitchFamily="34" charset="0"/>
              </a:rPr>
              <a:t>Positive values across all the factors, showing a coherent profile oriented towards sustainable mobility. A strong inclination towards active mobility (Factor 3) and a well-structured approach to choosing transport mode (Factor 4), suggesting conscious </a:t>
            </a:r>
            <a:r>
              <a:rPr lang="en-GB" noProof="0" dirty="0">
                <a:latin typeface="Calibri Light" panose="020F0302020204030204" pitchFamily="34" charset="0"/>
                <a:ea typeface="Calibri" panose="020F0502020204030204" pitchFamily="34" charset="0"/>
                <a:cs typeface="Arial" panose="020B0604020202020204" pitchFamily="34" charset="0"/>
              </a:rPr>
              <a:t>behaviours</a:t>
            </a:r>
            <a:r>
              <a:rPr lang="en-US" dirty="0">
                <a:latin typeface="Calibri Light" panose="020F0302020204030204" pitchFamily="34" charset="0"/>
                <a:ea typeface="Calibri" panose="020F0502020204030204" pitchFamily="34" charset="0"/>
                <a:cs typeface="Arial" panose="020B0604020202020204" pitchFamily="34" charset="0"/>
              </a:rPr>
              <a:t> guided by functional evaluations. </a:t>
            </a:r>
          </a:p>
          <a:p>
            <a:r>
              <a:rPr lang="en-US" dirty="0">
                <a:latin typeface="Calibri Light" panose="020F0302020204030204" pitchFamily="34" charset="0"/>
                <a:ea typeface="Calibri" panose="020F0502020204030204" pitchFamily="34" charset="0"/>
                <a:cs typeface="Arial" panose="020B0604020202020204" pitchFamily="34" charset="0"/>
              </a:rPr>
              <a:t>Positive perception of the urban context (Factor 1) and a good level of familiarity with technology (Factor 2), which can facilitate the adoption of innovative and sustainable mobility solutions. </a:t>
            </a:r>
          </a:p>
          <a:p>
            <a:r>
              <a:rPr lang="en-US" dirty="0">
                <a:latin typeface="Calibri Light" panose="020F0302020204030204" pitchFamily="34" charset="0"/>
                <a:ea typeface="Calibri" panose="020F0502020204030204" pitchFamily="34" charset="0"/>
                <a:cs typeface="Arial" panose="020B0604020202020204" pitchFamily="34" charset="0"/>
              </a:rPr>
              <a:t>Pro-environmental commitment (Factor 5) is positive, although less pronounced compared to other factors</a:t>
            </a:r>
            <a:endParaRPr lang="en-GB" dirty="0"/>
          </a:p>
        </p:txBody>
      </p:sp>
      <p:sp>
        <p:nvSpPr>
          <p:cNvPr id="24" name="CasellaDiTesto 23">
            <a:extLst>
              <a:ext uri="{FF2B5EF4-FFF2-40B4-BE49-F238E27FC236}">
                <a16:creationId xmlns:a16="http://schemas.microsoft.com/office/drawing/2014/main" id="{8634966D-A662-91FE-0BDA-8E1AE7667E9B}"/>
              </a:ext>
            </a:extLst>
          </p:cNvPr>
          <p:cNvSpPr txBox="1"/>
          <p:nvPr/>
        </p:nvSpPr>
        <p:spPr>
          <a:xfrm>
            <a:off x="3430772" y="1590982"/>
            <a:ext cx="4233862" cy="4801314"/>
          </a:xfrm>
          <a:prstGeom prst="rect">
            <a:avLst/>
          </a:prstGeom>
          <a:solidFill>
            <a:schemeClr val="accent1">
              <a:lumMod val="20000"/>
              <a:lumOff val="80000"/>
            </a:schemeClr>
          </a:solidFill>
        </p:spPr>
        <p:txBody>
          <a:bodyPr wrap="square">
            <a:spAutoFit/>
          </a:bodyPr>
          <a:lstStyle/>
          <a:p>
            <a:r>
              <a:rPr lang="en-US" dirty="0">
                <a:latin typeface="Calibri Light" panose="020F0302020204030204" pitchFamily="34" charset="0"/>
                <a:ea typeface="Calibri" panose="020F0502020204030204" pitchFamily="34" charset="0"/>
                <a:cs typeface="Arial" panose="020B0604020202020204" pitchFamily="34" charset="0"/>
              </a:rPr>
              <a:t>Strong negative component related to sustainable mobility and active mobility. Negative value also in the criteria for choosing the transport mode (Factor 4), suggesting poorly structured </a:t>
            </a:r>
            <a:r>
              <a:rPr lang="en-GB" noProof="0" dirty="0">
                <a:latin typeface="Calibri Light" panose="020F0302020204030204" pitchFamily="34" charset="0"/>
                <a:ea typeface="Calibri" panose="020F0502020204030204" pitchFamily="34" charset="0"/>
                <a:cs typeface="Arial" panose="020B0604020202020204" pitchFamily="34" charset="0"/>
              </a:rPr>
              <a:t>behaviours</a:t>
            </a:r>
            <a:r>
              <a:rPr lang="en-US" dirty="0">
                <a:latin typeface="Calibri Light" panose="020F0302020204030204" pitchFamily="34" charset="0"/>
                <a:ea typeface="Calibri" panose="020F0502020204030204" pitchFamily="34" charset="0"/>
                <a:cs typeface="Arial" panose="020B0604020202020204" pitchFamily="34" charset="0"/>
              </a:rPr>
              <a:t>, or strongly oriented towards traditional modes. Pro-environmental commitment (Factor 5) is significantly negative, highlighting low awareness of environmental issues and limited attention to the impact of one's mobility choices. </a:t>
            </a:r>
          </a:p>
          <a:p>
            <a:r>
              <a:rPr lang="en-US" dirty="0">
                <a:latin typeface="Calibri Light" panose="020F0302020204030204" pitchFamily="34" charset="0"/>
                <a:ea typeface="Calibri" panose="020F0502020204030204" pitchFamily="34" charset="0"/>
                <a:cs typeface="Arial" panose="020B0604020202020204" pitchFamily="34" charset="0"/>
              </a:rPr>
              <a:t>Perception of the urban context (Factor 1) and technological familiarity (Factor 2) are slightly positive, indicating that the barriers are not so much related to context or technology, but rather to individual attitudes and preferences</a:t>
            </a:r>
            <a:endParaRPr lang="en-GB" dirty="0"/>
          </a:p>
        </p:txBody>
      </p:sp>
    </p:spTree>
    <p:extLst>
      <p:ext uri="{BB962C8B-B14F-4D97-AF65-F5344CB8AC3E}">
        <p14:creationId xmlns:p14="http://schemas.microsoft.com/office/powerpoint/2010/main" val="1387942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additive="base">
                                        <p:cTn id="49" dur="500" fill="hold"/>
                                        <p:tgtEl>
                                          <p:spTgt spid="18"/>
                                        </p:tgtEl>
                                        <p:attrNameLst>
                                          <p:attrName>ppt_x</p:attrName>
                                        </p:attrNameLst>
                                      </p:cBhvr>
                                      <p:tavLst>
                                        <p:tav tm="0">
                                          <p:val>
                                            <p:strVal val="#ppt_x"/>
                                          </p:val>
                                        </p:tav>
                                        <p:tav tm="100000">
                                          <p:val>
                                            <p:strVal val="#ppt_x"/>
                                          </p:val>
                                        </p:tav>
                                      </p:tavLst>
                                    </p:anim>
                                    <p:anim calcmode="lin" valueType="num">
                                      <p:cBhvr additive="base">
                                        <p:cTn id="50" dur="500" fill="hold"/>
                                        <p:tgtEl>
                                          <p:spTgt spid="18"/>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500" fill="hold"/>
                                        <p:tgtEl>
                                          <p:spTgt spid="11"/>
                                        </p:tgtEl>
                                        <p:attrNameLst>
                                          <p:attrName>ppt_x</p:attrName>
                                        </p:attrNameLst>
                                      </p:cBhvr>
                                      <p:tavLst>
                                        <p:tav tm="0">
                                          <p:val>
                                            <p:strVal val="#ppt_x"/>
                                          </p:val>
                                        </p:tav>
                                        <p:tav tm="100000">
                                          <p:val>
                                            <p:strVal val="#ppt_x"/>
                                          </p:val>
                                        </p:tav>
                                      </p:tavLst>
                                    </p:anim>
                                    <p:anim calcmode="lin" valueType="num">
                                      <p:cBhvr additive="base">
                                        <p:cTn id="5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ppt_x"/>
                                          </p:val>
                                        </p:tav>
                                        <p:tav tm="100000">
                                          <p:val>
                                            <p:strVal val="#ppt_x"/>
                                          </p:val>
                                        </p:tav>
                                      </p:tavLst>
                                    </p:anim>
                                    <p:anim calcmode="lin" valueType="num">
                                      <p:cBhvr additive="base">
                                        <p:cTn id="62" dur="500" fill="hold"/>
                                        <p:tgtEl>
                                          <p:spTgt spid="19"/>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gtEl>
                                        <p:attrNameLst>
                                          <p:attrName>style.visibility</p:attrName>
                                        </p:attrNameLst>
                                      </p:cBhvr>
                                      <p:to>
                                        <p:strVal val="visible"/>
                                      </p:to>
                                    </p:set>
                                    <p:anim calcmode="lin" valueType="num">
                                      <p:cBhvr additive="base">
                                        <p:cTn id="67" dur="500" fill="hold"/>
                                        <p:tgtEl>
                                          <p:spTgt spid="3"/>
                                        </p:tgtEl>
                                        <p:attrNameLst>
                                          <p:attrName>ppt_x</p:attrName>
                                        </p:attrNameLst>
                                      </p:cBhvr>
                                      <p:tavLst>
                                        <p:tav tm="0">
                                          <p:val>
                                            <p:strVal val="#ppt_x"/>
                                          </p:val>
                                        </p:tav>
                                        <p:tav tm="100000">
                                          <p:val>
                                            <p:strVal val="#ppt_x"/>
                                          </p:val>
                                        </p:tav>
                                      </p:tavLst>
                                    </p:anim>
                                    <p:anim calcmode="lin" valueType="num">
                                      <p:cBhvr additive="base">
                                        <p:cTn id="68" dur="500" fill="hold"/>
                                        <p:tgtEl>
                                          <p:spTgt spid="3"/>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additive="base">
                                        <p:cTn id="71" dur="500" fill="hold"/>
                                        <p:tgtEl>
                                          <p:spTgt spid="13"/>
                                        </p:tgtEl>
                                        <p:attrNameLst>
                                          <p:attrName>ppt_x</p:attrName>
                                        </p:attrNameLst>
                                      </p:cBhvr>
                                      <p:tavLst>
                                        <p:tav tm="0">
                                          <p:val>
                                            <p:strVal val="#ppt_x"/>
                                          </p:val>
                                        </p:tav>
                                        <p:tav tm="100000">
                                          <p:val>
                                            <p:strVal val="#ppt_x"/>
                                          </p:val>
                                        </p:tav>
                                      </p:tavLst>
                                    </p:anim>
                                    <p:anim calcmode="lin" valueType="num">
                                      <p:cBhvr additive="base">
                                        <p:cTn id="72" dur="500" fill="hold"/>
                                        <p:tgtEl>
                                          <p:spTgt spid="13"/>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4"/>
                                        </p:tgtEl>
                                        <p:attrNameLst>
                                          <p:attrName>style.visibility</p:attrName>
                                        </p:attrNameLst>
                                      </p:cBhvr>
                                      <p:to>
                                        <p:strVal val="visible"/>
                                      </p:to>
                                    </p:set>
                                    <p:anim calcmode="lin" valueType="num">
                                      <p:cBhvr additive="base">
                                        <p:cTn id="75" dur="500" fill="hold"/>
                                        <p:tgtEl>
                                          <p:spTgt spid="14"/>
                                        </p:tgtEl>
                                        <p:attrNameLst>
                                          <p:attrName>ppt_x</p:attrName>
                                        </p:attrNameLst>
                                      </p:cBhvr>
                                      <p:tavLst>
                                        <p:tav tm="0">
                                          <p:val>
                                            <p:strVal val="#ppt_x"/>
                                          </p:val>
                                        </p:tav>
                                        <p:tav tm="100000">
                                          <p:val>
                                            <p:strVal val="#ppt_x"/>
                                          </p:val>
                                        </p:tav>
                                      </p:tavLst>
                                    </p:anim>
                                    <p:anim calcmode="lin" valueType="num">
                                      <p:cBhvr additive="base">
                                        <p:cTn id="7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7"/>
                                        </p:tgtEl>
                                        <p:attrNameLst>
                                          <p:attrName>style.visibility</p:attrName>
                                        </p:attrNameLst>
                                      </p:cBhvr>
                                      <p:to>
                                        <p:strVal val="visible"/>
                                      </p:to>
                                    </p:set>
                                    <p:anim calcmode="lin" valueType="num">
                                      <p:cBhvr additive="base">
                                        <p:cTn id="81" dur="500" fill="hold"/>
                                        <p:tgtEl>
                                          <p:spTgt spid="17"/>
                                        </p:tgtEl>
                                        <p:attrNameLst>
                                          <p:attrName>ppt_x</p:attrName>
                                        </p:attrNameLst>
                                      </p:cBhvr>
                                      <p:tavLst>
                                        <p:tav tm="0">
                                          <p:val>
                                            <p:strVal val="#ppt_x"/>
                                          </p:val>
                                        </p:tav>
                                        <p:tav tm="100000">
                                          <p:val>
                                            <p:strVal val="#ppt_x"/>
                                          </p:val>
                                        </p:tav>
                                      </p:tavLst>
                                    </p:anim>
                                    <p:anim calcmode="lin" valueType="num">
                                      <p:cBhvr additive="base">
                                        <p:cTn id="82" dur="500" fill="hold"/>
                                        <p:tgtEl>
                                          <p:spTgt spid="17"/>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6"/>
                                        </p:tgtEl>
                                        <p:attrNameLst>
                                          <p:attrName>style.visibility</p:attrName>
                                        </p:attrNameLst>
                                      </p:cBhvr>
                                      <p:to>
                                        <p:strVal val="visible"/>
                                      </p:to>
                                    </p:set>
                                    <p:anim calcmode="lin" valueType="num">
                                      <p:cBhvr additive="base">
                                        <p:cTn id="85" dur="500" fill="hold"/>
                                        <p:tgtEl>
                                          <p:spTgt spid="6"/>
                                        </p:tgtEl>
                                        <p:attrNameLst>
                                          <p:attrName>ppt_x</p:attrName>
                                        </p:attrNameLst>
                                      </p:cBhvr>
                                      <p:tavLst>
                                        <p:tav tm="0">
                                          <p:val>
                                            <p:strVal val="#ppt_x"/>
                                          </p:val>
                                        </p:tav>
                                        <p:tav tm="100000">
                                          <p:val>
                                            <p:strVal val="#ppt_x"/>
                                          </p:val>
                                        </p:tav>
                                      </p:tavLst>
                                    </p:anim>
                                    <p:anim calcmode="lin" valueType="num">
                                      <p:cBhvr additive="base">
                                        <p:cTn id="86" dur="500" fill="hold"/>
                                        <p:tgtEl>
                                          <p:spTgt spid="6"/>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2"/>
                                        </p:tgtEl>
                                        <p:attrNameLst>
                                          <p:attrName>style.visibility</p:attrName>
                                        </p:attrNameLst>
                                      </p:cBhvr>
                                      <p:to>
                                        <p:strVal val="visible"/>
                                      </p:to>
                                    </p:set>
                                    <p:anim calcmode="lin" valueType="num">
                                      <p:cBhvr additive="base">
                                        <p:cTn id="89" dur="500" fill="hold"/>
                                        <p:tgtEl>
                                          <p:spTgt spid="2"/>
                                        </p:tgtEl>
                                        <p:attrNameLst>
                                          <p:attrName>ppt_x</p:attrName>
                                        </p:attrNameLst>
                                      </p:cBhvr>
                                      <p:tavLst>
                                        <p:tav tm="0">
                                          <p:val>
                                            <p:strVal val="#ppt_x"/>
                                          </p:val>
                                        </p:tav>
                                        <p:tav tm="100000">
                                          <p:val>
                                            <p:strVal val="#ppt_x"/>
                                          </p:val>
                                        </p:tav>
                                      </p:tavLst>
                                    </p:anim>
                                    <p:anim calcmode="lin" valueType="num">
                                      <p:cBhvr additive="base">
                                        <p:cTn id="9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grpId="0" nodeType="clickEffect">
                                  <p:stCondLst>
                                    <p:cond delay="0"/>
                                  </p:stCondLst>
                                  <p:childTnLst>
                                    <p:set>
                                      <p:cBhvr>
                                        <p:cTn id="94" dur="1" fill="hold">
                                          <p:stCondLst>
                                            <p:cond delay="0"/>
                                          </p:stCondLst>
                                        </p:cTn>
                                        <p:tgtEl>
                                          <p:spTgt spid="22"/>
                                        </p:tgtEl>
                                        <p:attrNameLst>
                                          <p:attrName>style.visibility</p:attrName>
                                        </p:attrNameLst>
                                      </p:cBhvr>
                                      <p:to>
                                        <p:strVal val="visible"/>
                                      </p:to>
                                    </p:set>
                                    <p:anim calcmode="lin" valueType="num">
                                      <p:cBhvr additive="base">
                                        <p:cTn id="95" dur="500" fill="hold"/>
                                        <p:tgtEl>
                                          <p:spTgt spid="22"/>
                                        </p:tgtEl>
                                        <p:attrNameLst>
                                          <p:attrName>ppt_x</p:attrName>
                                        </p:attrNameLst>
                                      </p:cBhvr>
                                      <p:tavLst>
                                        <p:tav tm="0">
                                          <p:val>
                                            <p:strVal val="#ppt_x"/>
                                          </p:val>
                                        </p:tav>
                                        <p:tav tm="100000">
                                          <p:val>
                                            <p:strVal val="#ppt_x"/>
                                          </p:val>
                                        </p:tav>
                                      </p:tavLst>
                                    </p:anim>
                                    <p:anim calcmode="lin" valueType="num">
                                      <p:cBhvr additive="base">
                                        <p:cTn id="96" dur="500" fill="hold"/>
                                        <p:tgtEl>
                                          <p:spTgt spid="22"/>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23"/>
                                        </p:tgtEl>
                                        <p:attrNameLst>
                                          <p:attrName>style.visibility</p:attrName>
                                        </p:attrNameLst>
                                      </p:cBhvr>
                                      <p:to>
                                        <p:strVal val="visible"/>
                                      </p:to>
                                    </p:set>
                                    <p:anim calcmode="lin" valueType="num">
                                      <p:cBhvr additive="base">
                                        <p:cTn id="101" dur="500" fill="hold"/>
                                        <p:tgtEl>
                                          <p:spTgt spid="23"/>
                                        </p:tgtEl>
                                        <p:attrNameLst>
                                          <p:attrName>ppt_x</p:attrName>
                                        </p:attrNameLst>
                                      </p:cBhvr>
                                      <p:tavLst>
                                        <p:tav tm="0">
                                          <p:val>
                                            <p:strVal val="#ppt_x"/>
                                          </p:val>
                                        </p:tav>
                                        <p:tav tm="100000">
                                          <p:val>
                                            <p:strVal val="#ppt_x"/>
                                          </p:val>
                                        </p:tav>
                                      </p:tavLst>
                                    </p:anim>
                                    <p:anim calcmode="lin" valueType="num">
                                      <p:cBhvr additive="base">
                                        <p:cTn id="102" dur="500" fill="hold"/>
                                        <p:tgtEl>
                                          <p:spTgt spid="23"/>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103" fill="hold">
                      <p:stCondLst>
                        <p:cond delay="indefinite"/>
                      </p:stCondLst>
                      <p:childTnLst>
                        <p:par>
                          <p:cTn id="104" fill="hold">
                            <p:stCondLst>
                              <p:cond delay="0"/>
                            </p:stCondLst>
                            <p:childTnLst>
                              <p:par>
                                <p:cTn id="105" presetID="2" presetClass="entr" presetSubtype="4" fill="hold" grpId="0" nodeType="clickEffect">
                                  <p:stCondLst>
                                    <p:cond delay="0"/>
                                  </p:stCondLst>
                                  <p:childTnLst>
                                    <p:set>
                                      <p:cBhvr>
                                        <p:cTn id="106" dur="1" fill="hold">
                                          <p:stCondLst>
                                            <p:cond delay="0"/>
                                          </p:stCondLst>
                                        </p:cTn>
                                        <p:tgtEl>
                                          <p:spTgt spid="24"/>
                                        </p:tgtEl>
                                        <p:attrNameLst>
                                          <p:attrName>style.visibility</p:attrName>
                                        </p:attrNameLst>
                                      </p:cBhvr>
                                      <p:to>
                                        <p:strVal val="visible"/>
                                      </p:to>
                                    </p:set>
                                    <p:anim calcmode="lin" valueType="num">
                                      <p:cBhvr additive="base">
                                        <p:cTn id="107" dur="500" fill="hold"/>
                                        <p:tgtEl>
                                          <p:spTgt spid="24"/>
                                        </p:tgtEl>
                                        <p:attrNameLst>
                                          <p:attrName>ppt_x</p:attrName>
                                        </p:attrNameLst>
                                      </p:cBhvr>
                                      <p:tavLst>
                                        <p:tav tm="0">
                                          <p:val>
                                            <p:strVal val="#ppt_x"/>
                                          </p:val>
                                        </p:tav>
                                        <p:tav tm="100000">
                                          <p:val>
                                            <p:strVal val="#ppt_x"/>
                                          </p:val>
                                        </p:tav>
                                      </p:tavLst>
                                    </p:anim>
                                    <p:anim calcmode="lin" valueType="num">
                                      <p:cBhvr additive="base">
                                        <p:cTn id="108" dur="500" fill="hold"/>
                                        <p:tgtEl>
                                          <p:spTgt spid="24"/>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0" grpId="0"/>
      <p:bldP spid="11" grpId="0"/>
      <p:bldP spid="12" grpId="0"/>
      <p:bldP spid="2" grpId="0"/>
      <p:bldP spid="6" grpId="0"/>
      <p:bldP spid="17" grpId="0"/>
      <p:bldP spid="22" grpId="0" animBg="1"/>
      <p:bldP spid="23" grpId="0" animBg="1"/>
      <p:bldP spid="2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744AF-337C-5AEB-076E-8812DE7BDF26}"/>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F00C6B0-FC01-7D39-B56D-A13420C457A9}"/>
              </a:ext>
            </a:extLst>
          </p:cNvPr>
          <p:cNvSpPr>
            <a:spLocks noGrp="1"/>
          </p:cNvSpPr>
          <p:nvPr>
            <p:ph type="sldNum" sz="quarter" idx="4"/>
          </p:nvPr>
        </p:nvSpPr>
        <p:spPr>
          <a:xfrm>
            <a:off x="11662303" y="6492875"/>
            <a:ext cx="2743200" cy="365125"/>
          </a:xfrm>
        </p:spPr>
        <p:txBody>
          <a:bodyPr/>
          <a:lstStyle/>
          <a:p>
            <a:fld id="{437E7021-2E11-47B1-B0C5-16B4B8616A41}" type="slidenum">
              <a:rPr lang="en-US" smtClean="0"/>
              <a:pPr/>
              <a:t>20</a:t>
            </a:fld>
            <a:endParaRPr lang="en-US" dirty="0"/>
          </a:p>
        </p:txBody>
      </p:sp>
      <p:sp>
        <p:nvSpPr>
          <p:cNvPr id="7" name="Title 3">
            <a:extLst>
              <a:ext uri="{FF2B5EF4-FFF2-40B4-BE49-F238E27FC236}">
                <a16:creationId xmlns:a16="http://schemas.microsoft.com/office/drawing/2014/main" id="{165CB9CE-179A-5865-0AD5-974445DC405F}"/>
              </a:ext>
            </a:extLst>
          </p:cNvPr>
          <p:cNvSpPr>
            <a:spLocks noGrp="1"/>
          </p:cNvSpPr>
          <p:nvPr>
            <p:ph type="title"/>
          </p:nvPr>
        </p:nvSpPr>
        <p:spPr>
          <a:xfrm>
            <a:off x="2111828" y="482591"/>
            <a:ext cx="9633132" cy="503805"/>
          </a:xfrm>
        </p:spPr>
        <p:txBody>
          <a:bodyPr/>
          <a:lstStyle/>
          <a:p>
            <a:r>
              <a:rPr lang="en-US" dirty="0"/>
              <a:t>Results: average </a:t>
            </a:r>
            <a:r>
              <a:rPr lang="en-US" dirty="0">
                <a:solidFill>
                  <a:srgbClr val="FF0000"/>
                </a:solidFill>
              </a:rPr>
              <a:t>importance</a:t>
            </a:r>
            <a:r>
              <a:rPr lang="en-US" dirty="0"/>
              <a:t> values per cluster and per country</a:t>
            </a:r>
            <a:endParaRPr lang="en-150" dirty="0"/>
          </a:p>
        </p:txBody>
      </p:sp>
      <p:pic>
        <p:nvPicPr>
          <p:cNvPr id="16" name="Immagine 15">
            <a:extLst>
              <a:ext uri="{FF2B5EF4-FFF2-40B4-BE49-F238E27FC236}">
                <a16:creationId xmlns:a16="http://schemas.microsoft.com/office/drawing/2014/main" id="{FEF0EBC3-4E28-08EB-85D8-63D4D8EB95DF}"/>
              </a:ext>
            </a:extLst>
          </p:cNvPr>
          <p:cNvPicPr>
            <a:picLocks noChangeAspect="1"/>
          </p:cNvPicPr>
          <p:nvPr/>
        </p:nvPicPr>
        <p:blipFill>
          <a:blip r:embed="rId2"/>
          <a:stretch>
            <a:fillRect/>
          </a:stretch>
        </p:blipFill>
        <p:spPr>
          <a:xfrm>
            <a:off x="2111828" y="1581316"/>
            <a:ext cx="8039023" cy="4697839"/>
          </a:xfrm>
          <a:prstGeom prst="rect">
            <a:avLst/>
          </a:prstGeom>
        </p:spPr>
      </p:pic>
    </p:spTree>
    <p:extLst>
      <p:ext uri="{BB962C8B-B14F-4D97-AF65-F5344CB8AC3E}">
        <p14:creationId xmlns:p14="http://schemas.microsoft.com/office/powerpoint/2010/main" val="3159194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1AB5F-413D-3984-9693-4633243C6488}"/>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35A00EB-5A02-0EE4-FD3B-60EC177F3F77}"/>
              </a:ext>
            </a:extLst>
          </p:cNvPr>
          <p:cNvSpPr>
            <a:spLocks noGrp="1"/>
          </p:cNvSpPr>
          <p:nvPr>
            <p:ph type="sldNum" sz="quarter" idx="4"/>
          </p:nvPr>
        </p:nvSpPr>
        <p:spPr>
          <a:xfrm>
            <a:off x="11662303" y="6492875"/>
            <a:ext cx="2743200" cy="365125"/>
          </a:xfrm>
        </p:spPr>
        <p:txBody>
          <a:bodyPr/>
          <a:lstStyle/>
          <a:p>
            <a:fld id="{437E7021-2E11-47B1-B0C5-16B4B8616A41}" type="slidenum">
              <a:rPr lang="en-US" smtClean="0"/>
              <a:pPr/>
              <a:t>21</a:t>
            </a:fld>
            <a:endParaRPr lang="en-US" dirty="0"/>
          </a:p>
        </p:txBody>
      </p:sp>
      <p:sp>
        <p:nvSpPr>
          <p:cNvPr id="7" name="Title 3">
            <a:extLst>
              <a:ext uri="{FF2B5EF4-FFF2-40B4-BE49-F238E27FC236}">
                <a16:creationId xmlns:a16="http://schemas.microsoft.com/office/drawing/2014/main" id="{40DC95D8-9A69-4312-BBFA-C19792A629DB}"/>
              </a:ext>
            </a:extLst>
          </p:cNvPr>
          <p:cNvSpPr>
            <a:spLocks noGrp="1"/>
          </p:cNvSpPr>
          <p:nvPr>
            <p:ph type="title"/>
          </p:nvPr>
        </p:nvSpPr>
        <p:spPr>
          <a:xfrm>
            <a:off x="2111828" y="482591"/>
            <a:ext cx="9633132" cy="503805"/>
          </a:xfrm>
        </p:spPr>
        <p:txBody>
          <a:bodyPr/>
          <a:lstStyle/>
          <a:p>
            <a:r>
              <a:rPr lang="en-US" dirty="0"/>
              <a:t>Results: average </a:t>
            </a:r>
            <a:r>
              <a:rPr lang="en-US" dirty="0">
                <a:solidFill>
                  <a:srgbClr val="FF0000"/>
                </a:solidFill>
              </a:rPr>
              <a:t>importance</a:t>
            </a:r>
            <a:r>
              <a:rPr lang="en-US" dirty="0"/>
              <a:t> values per cluster and per country</a:t>
            </a:r>
            <a:endParaRPr lang="en-150" dirty="0"/>
          </a:p>
        </p:txBody>
      </p:sp>
      <p:pic>
        <p:nvPicPr>
          <p:cNvPr id="2" name="Immagine 1">
            <a:extLst>
              <a:ext uri="{FF2B5EF4-FFF2-40B4-BE49-F238E27FC236}">
                <a16:creationId xmlns:a16="http://schemas.microsoft.com/office/drawing/2014/main" id="{B308A7F5-540F-1B93-2E0B-3D1B4D974FE0}"/>
              </a:ext>
            </a:extLst>
          </p:cNvPr>
          <p:cNvPicPr>
            <a:picLocks noChangeAspect="1"/>
          </p:cNvPicPr>
          <p:nvPr/>
        </p:nvPicPr>
        <p:blipFill>
          <a:blip r:embed="rId2"/>
          <a:stretch>
            <a:fillRect/>
          </a:stretch>
        </p:blipFill>
        <p:spPr>
          <a:xfrm>
            <a:off x="200025" y="1751002"/>
            <a:ext cx="2895600" cy="2307531"/>
          </a:xfrm>
          <a:prstGeom prst="rect">
            <a:avLst/>
          </a:prstGeom>
        </p:spPr>
      </p:pic>
      <p:sp>
        <p:nvSpPr>
          <p:cNvPr id="3" name="CasellaDiTesto 2">
            <a:extLst>
              <a:ext uri="{FF2B5EF4-FFF2-40B4-BE49-F238E27FC236}">
                <a16:creationId xmlns:a16="http://schemas.microsoft.com/office/drawing/2014/main" id="{0BBBBCF3-36E2-FB66-52F3-3FE2A92E122C}"/>
              </a:ext>
            </a:extLst>
          </p:cNvPr>
          <p:cNvSpPr txBox="1"/>
          <p:nvPr/>
        </p:nvSpPr>
        <p:spPr>
          <a:xfrm>
            <a:off x="1146196" y="1375450"/>
            <a:ext cx="1409044" cy="375552"/>
          </a:xfrm>
          <a:prstGeom prst="rect">
            <a:avLst/>
          </a:prstGeom>
          <a:noFill/>
        </p:spPr>
        <p:txBody>
          <a:bodyPr wrap="square">
            <a:spAutoFit/>
          </a:bodyPr>
          <a:lstStyle/>
          <a:p>
            <a:pPr lvl="0" algn="just">
              <a:lnSpc>
                <a:spcPct val="107000"/>
              </a:lnSpc>
            </a:pPr>
            <a:r>
              <a:rPr lang="it-IT" b="1" dirty="0">
                <a:latin typeface="Calibri Light" panose="020F0302020204030204" pitchFamily="34" charset="0"/>
                <a:ea typeface="Calibri" panose="020F0502020204030204" pitchFamily="34" charset="0"/>
                <a:cs typeface="Arial" panose="020B0604020202020204" pitchFamily="34" charset="0"/>
              </a:rPr>
              <a:t>PEDESTRIAN</a:t>
            </a:r>
            <a:endParaRPr lang="it-IT" sz="1800" b="1" dirty="0">
              <a:effectLst/>
              <a:latin typeface="Calibri Light" panose="020F0302020204030204" pitchFamily="34" charset="0"/>
              <a:ea typeface="Calibri" panose="020F0502020204030204" pitchFamily="34" charset="0"/>
              <a:cs typeface="Arial" panose="020B0604020202020204" pitchFamily="34" charset="0"/>
            </a:endParaRPr>
          </a:p>
        </p:txBody>
      </p:sp>
      <p:pic>
        <p:nvPicPr>
          <p:cNvPr id="4" name="Immagine 3">
            <a:extLst>
              <a:ext uri="{FF2B5EF4-FFF2-40B4-BE49-F238E27FC236}">
                <a16:creationId xmlns:a16="http://schemas.microsoft.com/office/drawing/2014/main" id="{1AAD7E37-7D50-6A6E-9FB9-CC35AF127BAB}"/>
              </a:ext>
            </a:extLst>
          </p:cNvPr>
          <p:cNvPicPr>
            <a:picLocks noChangeAspect="1"/>
          </p:cNvPicPr>
          <p:nvPr/>
        </p:nvPicPr>
        <p:blipFill>
          <a:blip r:embed="rId3"/>
          <a:stretch>
            <a:fillRect/>
          </a:stretch>
        </p:blipFill>
        <p:spPr>
          <a:xfrm>
            <a:off x="3142481" y="1751003"/>
            <a:ext cx="2930659" cy="2355540"/>
          </a:xfrm>
          <a:prstGeom prst="rect">
            <a:avLst/>
          </a:prstGeom>
        </p:spPr>
      </p:pic>
      <p:sp>
        <p:nvSpPr>
          <p:cNvPr id="8" name="CasellaDiTesto 7">
            <a:extLst>
              <a:ext uri="{FF2B5EF4-FFF2-40B4-BE49-F238E27FC236}">
                <a16:creationId xmlns:a16="http://schemas.microsoft.com/office/drawing/2014/main" id="{55F3C262-2C57-91B5-9D53-584E1A0BC219}"/>
              </a:ext>
            </a:extLst>
          </p:cNvPr>
          <p:cNvSpPr txBox="1"/>
          <p:nvPr/>
        </p:nvSpPr>
        <p:spPr>
          <a:xfrm>
            <a:off x="4310360" y="1375450"/>
            <a:ext cx="1124564" cy="375552"/>
          </a:xfrm>
          <a:prstGeom prst="rect">
            <a:avLst/>
          </a:prstGeom>
          <a:noFill/>
        </p:spPr>
        <p:txBody>
          <a:bodyPr wrap="square">
            <a:spAutoFit/>
          </a:bodyPr>
          <a:lstStyle/>
          <a:p>
            <a:pPr lvl="0" algn="just">
              <a:lnSpc>
                <a:spcPct val="107000"/>
              </a:lnSpc>
            </a:pPr>
            <a:r>
              <a:rPr lang="it-IT" b="1" dirty="0">
                <a:latin typeface="Calibri Light" panose="020F0302020204030204" pitchFamily="34" charset="0"/>
                <a:ea typeface="Calibri" panose="020F0502020204030204" pitchFamily="34" charset="0"/>
                <a:cs typeface="Arial" panose="020B0604020202020204" pitchFamily="34" charset="0"/>
              </a:rPr>
              <a:t>CYCLING</a:t>
            </a:r>
            <a:endParaRPr lang="it-IT" sz="1800" b="1" dirty="0">
              <a:effectLst/>
              <a:latin typeface="Calibri Light" panose="020F0302020204030204" pitchFamily="34" charset="0"/>
              <a:ea typeface="Calibri" panose="020F0502020204030204" pitchFamily="34" charset="0"/>
              <a:cs typeface="Arial" panose="020B0604020202020204" pitchFamily="34" charset="0"/>
            </a:endParaRPr>
          </a:p>
        </p:txBody>
      </p:sp>
      <p:pic>
        <p:nvPicPr>
          <p:cNvPr id="9" name="Immagine 8">
            <a:extLst>
              <a:ext uri="{FF2B5EF4-FFF2-40B4-BE49-F238E27FC236}">
                <a16:creationId xmlns:a16="http://schemas.microsoft.com/office/drawing/2014/main" id="{2C5E08EA-A16A-E8FE-80DD-2AF616635F7E}"/>
              </a:ext>
            </a:extLst>
          </p:cNvPr>
          <p:cNvPicPr>
            <a:picLocks noChangeAspect="1"/>
          </p:cNvPicPr>
          <p:nvPr/>
        </p:nvPicPr>
        <p:blipFill>
          <a:blip r:embed="rId4"/>
          <a:stretch>
            <a:fillRect/>
          </a:stretch>
        </p:blipFill>
        <p:spPr>
          <a:xfrm>
            <a:off x="6169713" y="1805217"/>
            <a:ext cx="2860764" cy="2301325"/>
          </a:xfrm>
          <a:prstGeom prst="rect">
            <a:avLst/>
          </a:prstGeom>
        </p:spPr>
      </p:pic>
      <p:sp>
        <p:nvSpPr>
          <p:cNvPr id="10" name="CasellaDiTesto 9">
            <a:extLst>
              <a:ext uri="{FF2B5EF4-FFF2-40B4-BE49-F238E27FC236}">
                <a16:creationId xmlns:a16="http://schemas.microsoft.com/office/drawing/2014/main" id="{21722A58-D5C5-3ECB-A03D-A8A391BE7B69}"/>
              </a:ext>
            </a:extLst>
          </p:cNvPr>
          <p:cNvSpPr txBox="1"/>
          <p:nvPr/>
        </p:nvSpPr>
        <p:spPr>
          <a:xfrm>
            <a:off x="6588668" y="1375450"/>
            <a:ext cx="2094292" cy="375552"/>
          </a:xfrm>
          <a:prstGeom prst="rect">
            <a:avLst/>
          </a:prstGeom>
          <a:noFill/>
        </p:spPr>
        <p:txBody>
          <a:bodyPr wrap="square">
            <a:spAutoFit/>
          </a:bodyPr>
          <a:lstStyle/>
          <a:p>
            <a:pPr lvl="0" algn="just">
              <a:lnSpc>
                <a:spcPct val="107000"/>
              </a:lnSpc>
            </a:pPr>
            <a:r>
              <a:rPr lang="it-IT" b="1" dirty="0">
                <a:latin typeface="Calibri Light" panose="020F0302020204030204" pitchFamily="34" charset="0"/>
                <a:ea typeface="Calibri" panose="020F0502020204030204" pitchFamily="34" charset="0"/>
                <a:cs typeface="Arial" panose="020B0604020202020204" pitchFamily="34" charset="0"/>
              </a:rPr>
              <a:t>PUBLIC TRANSPORT</a:t>
            </a:r>
            <a:endParaRPr lang="it-IT" sz="1800" b="1" dirty="0">
              <a:effectLst/>
              <a:latin typeface="Calibri Light" panose="020F0302020204030204" pitchFamily="34" charset="0"/>
              <a:ea typeface="Calibri" panose="020F0502020204030204" pitchFamily="34" charset="0"/>
              <a:cs typeface="Arial" panose="020B0604020202020204" pitchFamily="34" charset="0"/>
            </a:endParaRPr>
          </a:p>
        </p:txBody>
      </p:sp>
      <p:pic>
        <p:nvPicPr>
          <p:cNvPr id="11" name="Immagine 10">
            <a:extLst>
              <a:ext uri="{FF2B5EF4-FFF2-40B4-BE49-F238E27FC236}">
                <a16:creationId xmlns:a16="http://schemas.microsoft.com/office/drawing/2014/main" id="{914D654C-0E8F-0641-DB1F-A9DA52A87E03}"/>
              </a:ext>
            </a:extLst>
          </p:cNvPr>
          <p:cNvPicPr>
            <a:picLocks noChangeAspect="1"/>
          </p:cNvPicPr>
          <p:nvPr/>
        </p:nvPicPr>
        <p:blipFill>
          <a:blip r:embed="rId5"/>
          <a:stretch>
            <a:fillRect/>
          </a:stretch>
        </p:blipFill>
        <p:spPr>
          <a:xfrm>
            <a:off x="9127050" y="1779410"/>
            <a:ext cx="2885050" cy="2336951"/>
          </a:xfrm>
          <a:prstGeom prst="rect">
            <a:avLst/>
          </a:prstGeom>
        </p:spPr>
      </p:pic>
      <p:sp>
        <p:nvSpPr>
          <p:cNvPr id="12" name="CasellaDiTesto 11">
            <a:extLst>
              <a:ext uri="{FF2B5EF4-FFF2-40B4-BE49-F238E27FC236}">
                <a16:creationId xmlns:a16="http://schemas.microsoft.com/office/drawing/2014/main" id="{0FA8B7DE-712D-25EB-7492-D4D2D63800CA}"/>
              </a:ext>
            </a:extLst>
          </p:cNvPr>
          <p:cNvSpPr txBox="1"/>
          <p:nvPr/>
        </p:nvSpPr>
        <p:spPr>
          <a:xfrm>
            <a:off x="9277320" y="1087023"/>
            <a:ext cx="2860764" cy="671915"/>
          </a:xfrm>
          <a:prstGeom prst="rect">
            <a:avLst/>
          </a:prstGeom>
          <a:noFill/>
        </p:spPr>
        <p:txBody>
          <a:bodyPr wrap="square">
            <a:spAutoFit/>
          </a:bodyPr>
          <a:lstStyle/>
          <a:p>
            <a:pPr lvl="0" algn="ctr">
              <a:lnSpc>
                <a:spcPct val="107000"/>
              </a:lnSpc>
            </a:pPr>
            <a:r>
              <a:rPr lang="en-US" b="1" dirty="0">
                <a:latin typeface="Calibri Light" panose="020F0302020204030204" pitchFamily="34" charset="0"/>
                <a:ea typeface="Calibri" panose="020F0502020204030204" pitchFamily="34" charset="0"/>
                <a:cs typeface="Arial" panose="020B0604020202020204" pitchFamily="34" charset="0"/>
              </a:rPr>
              <a:t>PUBLIC AND COLLABORATIVE INITIATIVES</a:t>
            </a:r>
            <a:endParaRPr lang="it-IT" sz="1800" b="1" dirty="0">
              <a:effectLst/>
              <a:latin typeface="Calibri Light" panose="020F0302020204030204" pitchFamily="34" charset="0"/>
              <a:ea typeface="Calibri" panose="020F0502020204030204" pitchFamily="34" charset="0"/>
              <a:cs typeface="Arial" panose="020B0604020202020204" pitchFamily="34" charset="0"/>
            </a:endParaRPr>
          </a:p>
        </p:txBody>
      </p:sp>
      <p:pic>
        <p:nvPicPr>
          <p:cNvPr id="13" name="Immagine 12">
            <a:extLst>
              <a:ext uri="{FF2B5EF4-FFF2-40B4-BE49-F238E27FC236}">
                <a16:creationId xmlns:a16="http://schemas.microsoft.com/office/drawing/2014/main" id="{2A3662DD-D826-7611-C6FA-D14256A1716C}"/>
              </a:ext>
            </a:extLst>
          </p:cNvPr>
          <p:cNvPicPr>
            <a:picLocks noChangeAspect="1"/>
          </p:cNvPicPr>
          <p:nvPr/>
        </p:nvPicPr>
        <p:blipFill>
          <a:blip r:embed="rId6"/>
          <a:stretch>
            <a:fillRect/>
          </a:stretch>
        </p:blipFill>
        <p:spPr>
          <a:xfrm>
            <a:off x="1317318" y="4498693"/>
            <a:ext cx="2895600" cy="2311400"/>
          </a:xfrm>
          <a:prstGeom prst="rect">
            <a:avLst/>
          </a:prstGeom>
        </p:spPr>
      </p:pic>
      <p:sp>
        <p:nvSpPr>
          <p:cNvPr id="14" name="CasellaDiTesto 13">
            <a:extLst>
              <a:ext uri="{FF2B5EF4-FFF2-40B4-BE49-F238E27FC236}">
                <a16:creationId xmlns:a16="http://schemas.microsoft.com/office/drawing/2014/main" id="{BED63123-252F-C304-4801-DCF94633EEE4}"/>
              </a:ext>
            </a:extLst>
          </p:cNvPr>
          <p:cNvSpPr txBox="1"/>
          <p:nvPr/>
        </p:nvSpPr>
        <p:spPr>
          <a:xfrm>
            <a:off x="1974236" y="4123141"/>
            <a:ext cx="1947524" cy="375552"/>
          </a:xfrm>
          <a:prstGeom prst="rect">
            <a:avLst/>
          </a:prstGeom>
          <a:noFill/>
        </p:spPr>
        <p:txBody>
          <a:bodyPr wrap="square">
            <a:spAutoFit/>
          </a:bodyPr>
          <a:lstStyle/>
          <a:p>
            <a:pPr lvl="0" algn="just">
              <a:lnSpc>
                <a:spcPct val="107000"/>
              </a:lnSpc>
            </a:pPr>
            <a:r>
              <a:rPr lang="it-IT" b="1" dirty="0">
                <a:latin typeface="Calibri Light" panose="020F0302020204030204" pitchFamily="34" charset="0"/>
                <a:ea typeface="Calibri" panose="020F0502020204030204" pitchFamily="34" charset="0"/>
                <a:cs typeface="Arial" panose="020B0604020202020204" pitchFamily="34" charset="0"/>
              </a:rPr>
              <a:t>INFRASTRUCTURE</a:t>
            </a:r>
            <a:endParaRPr lang="it-IT" sz="1800" b="1" dirty="0">
              <a:effectLst/>
              <a:latin typeface="Calibri Light" panose="020F0302020204030204" pitchFamily="34" charset="0"/>
              <a:ea typeface="Calibri" panose="020F0502020204030204" pitchFamily="34" charset="0"/>
              <a:cs typeface="Arial" panose="020B0604020202020204" pitchFamily="34" charset="0"/>
            </a:endParaRPr>
          </a:p>
        </p:txBody>
      </p:sp>
      <p:pic>
        <p:nvPicPr>
          <p:cNvPr id="15" name="Immagine 14">
            <a:extLst>
              <a:ext uri="{FF2B5EF4-FFF2-40B4-BE49-F238E27FC236}">
                <a16:creationId xmlns:a16="http://schemas.microsoft.com/office/drawing/2014/main" id="{FB658DEE-3946-8946-2EF1-29842C3DD410}"/>
              </a:ext>
            </a:extLst>
          </p:cNvPr>
          <p:cNvPicPr>
            <a:picLocks noChangeAspect="1"/>
          </p:cNvPicPr>
          <p:nvPr/>
        </p:nvPicPr>
        <p:blipFill>
          <a:blip r:embed="rId7"/>
          <a:stretch>
            <a:fillRect/>
          </a:stretch>
        </p:blipFill>
        <p:spPr>
          <a:xfrm>
            <a:off x="4692498" y="4543127"/>
            <a:ext cx="2816585" cy="2278280"/>
          </a:xfrm>
          <a:prstGeom prst="rect">
            <a:avLst/>
          </a:prstGeom>
        </p:spPr>
      </p:pic>
      <p:sp>
        <p:nvSpPr>
          <p:cNvPr id="17" name="CasellaDiTesto 16">
            <a:extLst>
              <a:ext uri="{FF2B5EF4-FFF2-40B4-BE49-F238E27FC236}">
                <a16:creationId xmlns:a16="http://schemas.microsoft.com/office/drawing/2014/main" id="{3C0EC35C-54A0-98D6-B6D8-26B914E3B771}"/>
              </a:ext>
            </a:extLst>
          </p:cNvPr>
          <p:cNvSpPr txBox="1"/>
          <p:nvPr/>
        </p:nvSpPr>
        <p:spPr>
          <a:xfrm>
            <a:off x="4963151" y="4132331"/>
            <a:ext cx="2555302" cy="375552"/>
          </a:xfrm>
          <a:prstGeom prst="rect">
            <a:avLst/>
          </a:prstGeom>
          <a:noFill/>
        </p:spPr>
        <p:txBody>
          <a:bodyPr wrap="square">
            <a:spAutoFit/>
          </a:bodyPr>
          <a:lstStyle/>
          <a:p>
            <a:pPr lvl="0" algn="just">
              <a:lnSpc>
                <a:spcPct val="107000"/>
              </a:lnSpc>
            </a:pPr>
            <a:r>
              <a:rPr lang="it-IT" b="1" dirty="0">
                <a:latin typeface="Calibri Light" panose="020F0302020204030204" pitchFamily="34" charset="0"/>
                <a:ea typeface="Calibri" panose="020F0502020204030204" pitchFamily="34" charset="0"/>
                <a:cs typeface="Arial" panose="020B0604020202020204" pitchFamily="34" charset="0"/>
              </a:rPr>
              <a:t>NEIGHBOURHOOD HUBS </a:t>
            </a:r>
            <a:endParaRPr lang="it-IT" sz="1800" b="1" dirty="0">
              <a:effectLst/>
              <a:latin typeface="Calibri Light" panose="020F0302020204030204" pitchFamily="34" charset="0"/>
              <a:ea typeface="Calibri" panose="020F0502020204030204" pitchFamily="34" charset="0"/>
              <a:cs typeface="Arial" panose="020B0604020202020204" pitchFamily="34" charset="0"/>
            </a:endParaRPr>
          </a:p>
        </p:txBody>
      </p:sp>
      <p:pic>
        <p:nvPicPr>
          <p:cNvPr id="18" name="Immagine 17">
            <a:extLst>
              <a:ext uri="{FF2B5EF4-FFF2-40B4-BE49-F238E27FC236}">
                <a16:creationId xmlns:a16="http://schemas.microsoft.com/office/drawing/2014/main" id="{22A996F4-8348-C923-FCFA-EF3CB8BABBED}"/>
              </a:ext>
            </a:extLst>
          </p:cNvPr>
          <p:cNvPicPr>
            <a:picLocks noChangeAspect="1"/>
          </p:cNvPicPr>
          <p:nvPr/>
        </p:nvPicPr>
        <p:blipFill>
          <a:blip r:embed="rId8"/>
          <a:stretch>
            <a:fillRect/>
          </a:stretch>
        </p:blipFill>
        <p:spPr>
          <a:xfrm>
            <a:off x="7895949" y="4486383"/>
            <a:ext cx="2885050" cy="2319113"/>
          </a:xfrm>
          <a:prstGeom prst="rect">
            <a:avLst/>
          </a:prstGeom>
        </p:spPr>
      </p:pic>
      <p:sp>
        <p:nvSpPr>
          <p:cNvPr id="19" name="CasellaDiTesto 18">
            <a:extLst>
              <a:ext uri="{FF2B5EF4-FFF2-40B4-BE49-F238E27FC236}">
                <a16:creationId xmlns:a16="http://schemas.microsoft.com/office/drawing/2014/main" id="{28EAA451-A25A-035C-F094-590295729E5C}"/>
              </a:ext>
            </a:extLst>
          </p:cNvPr>
          <p:cNvSpPr txBox="1"/>
          <p:nvPr/>
        </p:nvSpPr>
        <p:spPr>
          <a:xfrm>
            <a:off x="8254303" y="4160757"/>
            <a:ext cx="2555302" cy="375552"/>
          </a:xfrm>
          <a:prstGeom prst="rect">
            <a:avLst/>
          </a:prstGeom>
          <a:noFill/>
        </p:spPr>
        <p:txBody>
          <a:bodyPr wrap="square">
            <a:spAutoFit/>
          </a:bodyPr>
          <a:lstStyle/>
          <a:p>
            <a:pPr lvl="0" algn="just">
              <a:lnSpc>
                <a:spcPct val="107000"/>
              </a:lnSpc>
            </a:pPr>
            <a:r>
              <a:rPr lang="it-IT" b="1" dirty="0">
                <a:latin typeface="Calibri Light" panose="020F0302020204030204" pitchFamily="34" charset="0"/>
                <a:ea typeface="Calibri" panose="020F0502020204030204" pitchFamily="34" charset="0"/>
                <a:cs typeface="Arial" panose="020B0604020202020204" pitchFamily="34" charset="0"/>
              </a:rPr>
              <a:t>URBAN REGENERATION</a:t>
            </a:r>
            <a:endParaRPr lang="it-IT" sz="1800" b="1" dirty="0">
              <a:effectLst/>
              <a:latin typeface="Calibri Light" panose="020F03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765653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3BEE0-9780-5675-CD18-789F5DC2312D}"/>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36C8CD7-206E-AFC2-27AD-C09B5E72CB49}"/>
              </a:ext>
            </a:extLst>
          </p:cNvPr>
          <p:cNvSpPr>
            <a:spLocks noGrp="1"/>
          </p:cNvSpPr>
          <p:nvPr>
            <p:ph type="sldNum" sz="quarter" idx="4"/>
          </p:nvPr>
        </p:nvSpPr>
        <p:spPr>
          <a:xfrm>
            <a:off x="11662303" y="6492875"/>
            <a:ext cx="2743200" cy="365125"/>
          </a:xfrm>
        </p:spPr>
        <p:txBody>
          <a:bodyPr/>
          <a:lstStyle/>
          <a:p>
            <a:fld id="{437E7021-2E11-47B1-B0C5-16B4B8616A41}" type="slidenum">
              <a:rPr lang="en-US" smtClean="0"/>
              <a:pPr/>
              <a:t>22</a:t>
            </a:fld>
            <a:endParaRPr lang="en-US" dirty="0"/>
          </a:p>
        </p:txBody>
      </p:sp>
      <p:sp>
        <p:nvSpPr>
          <p:cNvPr id="7" name="Title 3">
            <a:extLst>
              <a:ext uri="{FF2B5EF4-FFF2-40B4-BE49-F238E27FC236}">
                <a16:creationId xmlns:a16="http://schemas.microsoft.com/office/drawing/2014/main" id="{AED8E595-7B45-35CA-7A10-6AC8C1A45B65}"/>
              </a:ext>
            </a:extLst>
          </p:cNvPr>
          <p:cNvSpPr>
            <a:spLocks noGrp="1"/>
          </p:cNvSpPr>
          <p:nvPr>
            <p:ph type="title"/>
          </p:nvPr>
        </p:nvSpPr>
        <p:spPr>
          <a:xfrm>
            <a:off x="2111828" y="482591"/>
            <a:ext cx="9633132" cy="503805"/>
          </a:xfrm>
        </p:spPr>
        <p:txBody>
          <a:bodyPr/>
          <a:lstStyle/>
          <a:p>
            <a:r>
              <a:rPr lang="en-US" dirty="0"/>
              <a:t>Results: comparative analysis of </a:t>
            </a:r>
            <a:r>
              <a:rPr lang="en-US" dirty="0">
                <a:solidFill>
                  <a:srgbClr val="FF0000"/>
                </a:solidFill>
              </a:rPr>
              <a:t>barriers</a:t>
            </a:r>
            <a:r>
              <a:rPr lang="en-US" dirty="0"/>
              <a:t> per cluster and country</a:t>
            </a:r>
            <a:endParaRPr lang="en-150" dirty="0"/>
          </a:p>
        </p:txBody>
      </p:sp>
      <p:pic>
        <p:nvPicPr>
          <p:cNvPr id="6" name="Immagine 5">
            <a:extLst>
              <a:ext uri="{FF2B5EF4-FFF2-40B4-BE49-F238E27FC236}">
                <a16:creationId xmlns:a16="http://schemas.microsoft.com/office/drawing/2014/main" id="{D0B20DAC-7688-C63C-8471-F57BF83D57FC}"/>
              </a:ext>
            </a:extLst>
          </p:cNvPr>
          <p:cNvPicPr>
            <a:picLocks noChangeAspect="1"/>
          </p:cNvPicPr>
          <p:nvPr/>
        </p:nvPicPr>
        <p:blipFill>
          <a:blip r:embed="rId2"/>
          <a:stretch>
            <a:fillRect/>
          </a:stretch>
        </p:blipFill>
        <p:spPr>
          <a:xfrm>
            <a:off x="120069" y="1409861"/>
            <a:ext cx="3525837" cy="2137671"/>
          </a:xfrm>
          <a:prstGeom prst="rect">
            <a:avLst/>
          </a:prstGeom>
        </p:spPr>
      </p:pic>
      <p:pic>
        <p:nvPicPr>
          <p:cNvPr id="16" name="Immagine 15">
            <a:extLst>
              <a:ext uri="{FF2B5EF4-FFF2-40B4-BE49-F238E27FC236}">
                <a16:creationId xmlns:a16="http://schemas.microsoft.com/office/drawing/2014/main" id="{16E58542-C6ED-566F-82EE-0BB7A4D13B34}"/>
              </a:ext>
            </a:extLst>
          </p:cNvPr>
          <p:cNvPicPr>
            <a:picLocks noChangeAspect="1"/>
          </p:cNvPicPr>
          <p:nvPr/>
        </p:nvPicPr>
        <p:blipFill>
          <a:blip r:embed="rId3"/>
          <a:stretch>
            <a:fillRect/>
          </a:stretch>
        </p:blipFill>
        <p:spPr>
          <a:xfrm>
            <a:off x="3544559" y="1648505"/>
            <a:ext cx="3130561" cy="1890049"/>
          </a:xfrm>
          <a:prstGeom prst="rect">
            <a:avLst/>
          </a:prstGeom>
        </p:spPr>
      </p:pic>
      <p:pic>
        <p:nvPicPr>
          <p:cNvPr id="20" name="Immagine 19">
            <a:extLst>
              <a:ext uri="{FF2B5EF4-FFF2-40B4-BE49-F238E27FC236}">
                <a16:creationId xmlns:a16="http://schemas.microsoft.com/office/drawing/2014/main" id="{E8A5B3C9-BC3A-77BC-8FD8-7A527A23B404}"/>
              </a:ext>
            </a:extLst>
          </p:cNvPr>
          <p:cNvPicPr>
            <a:picLocks noChangeAspect="1"/>
          </p:cNvPicPr>
          <p:nvPr/>
        </p:nvPicPr>
        <p:blipFill>
          <a:blip r:embed="rId4"/>
          <a:stretch>
            <a:fillRect/>
          </a:stretch>
        </p:blipFill>
        <p:spPr>
          <a:xfrm>
            <a:off x="6606540" y="1931670"/>
            <a:ext cx="2620038" cy="1606884"/>
          </a:xfrm>
          <a:prstGeom prst="rect">
            <a:avLst/>
          </a:prstGeom>
        </p:spPr>
      </p:pic>
      <p:pic>
        <p:nvPicPr>
          <p:cNvPr id="21" name="Immagine 20">
            <a:extLst>
              <a:ext uri="{FF2B5EF4-FFF2-40B4-BE49-F238E27FC236}">
                <a16:creationId xmlns:a16="http://schemas.microsoft.com/office/drawing/2014/main" id="{F8CE9C46-E915-32F3-CCD5-DF428F0043BE}"/>
              </a:ext>
            </a:extLst>
          </p:cNvPr>
          <p:cNvPicPr>
            <a:picLocks noChangeAspect="1"/>
          </p:cNvPicPr>
          <p:nvPr/>
        </p:nvPicPr>
        <p:blipFill>
          <a:blip r:embed="rId5"/>
          <a:stretch>
            <a:fillRect/>
          </a:stretch>
        </p:blipFill>
        <p:spPr>
          <a:xfrm>
            <a:off x="186890" y="3970997"/>
            <a:ext cx="3264706" cy="1980324"/>
          </a:xfrm>
          <a:prstGeom prst="rect">
            <a:avLst/>
          </a:prstGeom>
        </p:spPr>
      </p:pic>
      <p:pic>
        <p:nvPicPr>
          <p:cNvPr id="22" name="Immagine 21">
            <a:extLst>
              <a:ext uri="{FF2B5EF4-FFF2-40B4-BE49-F238E27FC236}">
                <a16:creationId xmlns:a16="http://schemas.microsoft.com/office/drawing/2014/main" id="{1125E46D-82D5-38FA-8653-55E819C5999B}"/>
              </a:ext>
            </a:extLst>
          </p:cNvPr>
          <p:cNvPicPr>
            <a:picLocks noChangeAspect="1"/>
          </p:cNvPicPr>
          <p:nvPr/>
        </p:nvPicPr>
        <p:blipFill>
          <a:blip r:embed="rId6"/>
          <a:stretch>
            <a:fillRect/>
          </a:stretch>
        </p:blipFill>
        <p:spPr>
          <a:xfrm>
            <a:off x="3487409" y="4004268"/>
            <a:ext cx="3130561" cy="1930160"/>
          </a:xfrm>
          <a:prstGeom prst="rect">
            <a:avLst/>
          </a:prstGeom>
        </p:spPr>
      </p:pic>
      <p:pic>
        <p:nvPicPr>
          <p:cNvPr id="23" name="Immagine 22">
            <a:extLst>
              <a:ext uri="{FF2B5EF4-FFF2-40B4-BE49-F238E27FC236}">
                <a16:creationId xmlns:a16="http://schemas.microsoft.com/office/drawing/2014/main" id="{C02B8FF0-274B-B96C-CFFE-088822911A07}"/>
              </a:ext>
            </a:extLst>
          </p:cNvPr>
          <p:cNvPicPr>
            <a:picLocks noChangeAspect="1"/>
          </p:cNvPicPr>
          <p:nvPr/>
        </p:nvPicPr>
        <p:blipFill>
          <a:blip r:embed="rId7"/>
          <a:stretch>
            <a:fillRect/>
          </a:stretch>
        </p:blipFill>
        <p:spPr>
          <a:xfrm>
            <a:off x="6494409" y="4200662"/>
            <a:ext cx="2892148" cy="1763633"/>
          </a:xfrm>
          <a:prstGeom prst="rect">
            <a:avLst/>
          </a:prstGeom>
        </p:spPr>
      </p:pic>
      <p:pic>
        <p:nvPicPr>
          <p:cNvPr id="24" name="Immagine 23">
            <a:extLst>
              <a:ext uri="{FF2B5EF4-FFF2-40B4-BE49-F238E27FC236}">
                <a16:creationId xmlns:a16="http://schemas.microsoft.com/office/drawing/2014/main" id="{5318D5BE-EC11-BA07-2AA3-324E4D37FBE3}"/>
              </a:ext>
            </a:extLst>
          </p:cNvPr>
          <p:cNvPicPr>
            <a:picLocks noChangeAspect="1"/>
          </p:cNvPicPr>
          <p:nvPr/>
        </p:nvPicPr>
        <p:blipFill>
          <a:blip r:embed="rId8"/>
          <a:stretch>
            <a:fillRect/>
          </a:stretch>
        </p:blipFill>
        <p:spPr>
          <a:xfrm>
            <a:off x="9251315" y="1842186"/>
            <a:ext cx="2814955" cy="1705345"/>
          </a:xfrm>
          <a:prstGeom prst="rect">
            <a:avLst/>
          </a:prstGeom>
        </p:spPr>
      </p:pic>
      <p:pic>
        <p:nvPicPr>
          <p:cNvPr id="25" name="Immagine 24">
            <a:extLst>
              <a:ext uri="{FF2B5EF4-FFF2-40B4-BE49-F238E27FC236}">
                <a16:creationId xmlns:a16="http://schemas.microsoft.com/office/drawing/2014/main" id="{469046E6-FCA5-F57A-8477-6172FEE559F4}"/>
              </a:ext>
            </a:extLst>
          </p:cNvPr>
          <p:cNvPicPr>
            <a:picLocks noChangeAspect="1"/>
          </p:cNvPicPr>
          <p:nvPr/>
        </p:nvPicPr>
        <p:blipFill>
          <a:blip r:embed="rId9"/>
          <a:stretch>
            <a:fillRect/>
          </a:stretch>
        </p:blipFill>
        <p:spPr>
          <a:xfrm>
            <a:off x="9306588" y="4209639"/>
            <a:ext cx="2773331" cy="1754656"/>
          </a:xfrm>
          <a:prstGeom prst="rect">
            <a:avLst/>
          </a:prstGeom>
        </p:spPr>
      </p:pic>
    </p:spTree>
    <p:extLst>
      <p:ext uri="{BB962C8B-B14F-4D97-AF65-F5344CB8AC3E}">
        <p14:creationId xmlns:p14="http://schemas.microsoft.com/office/powerpoint/2010/main" val="23512541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7C278-134D-E23F-447A-3E760CA3B3C7}"/>
            </a:ext>
          </a:extLst>
        </p:cNvPr>
        <p:cNvGrpSpPr/>
        <p:nvPr/>
      </p:nvGrpSpPr>
      <p:grpSpPr>
        <a:xfrm>
          <a:off x="0" y="0"/>
          <a:ext cx="0" cy="0"/>
          <a:chOff x="0" y="0"/>
          <a:chExt cx="0" cy="0"/>
        </a:xfrm>
      </p:grpSpPr>
      <p:sp>
        <p:nvSpPr>
          <p:cNvPr id="7" name="Title 3">
            <a:extLst>
              <a:ext uri="{FF2B5EF4-FFF2-40B4-BE49-F238E27FC236}">
                <a16:creationId xmlns:a16="http://schemas.microsoft.com/office/drawing/2014/main" id="{BDD6947F-6621-6127-78F2-3F0FE49FD09E}"/>
              </a:ext>
            </a:extLst>
          </p:cNvPr>
          <p:cNvSpPr>
            <a:spLocks noGrp="1"/>
          </p:cNvSpPr>
          <p:nvPr>
            <p:ph type="title"/>
          </p:nvPr>
        </p:nvSpPr>
        <p:spPr>
          <a:xfrm>
            <a:off x="2111828" y="482591"/>
            <a:ext cx="9633132" cy="503805"/>
          </a:xfrm>
        </p:spPr>
        <p:txBody>
          <a:bodyPr/>
          <a:lstStyle/>
          <a:p>
            <a:r>
              <a:rPr lang="en-US" dirty="0"/>
              <a:t>Results: comparative analysis of </a:t>
            </a:r>
            <a:r>
              <a:rPr lang="en-US" dirty="0">
                <a:solidFill>
                  <a:srgbClr val="FF0000"/>
                </a:solidFill>
              </a:rPr>
              <a:t>impacts</a:t>
            </a:r>
            <a:r>
              <a:rPr lang="en-US" dirty="0"/>
              <a:t> per cluster and country</a:t>
            </a:r>
            <a:endParaRPr lang="en-150" dirty="0"/>
          </a:p>
        </p:txBody>
      </p:sp>
      <p:pic>
        <p:nvPicPr>
          <p:cNvPr id="2" name="Immagine 1">
            <a:extLst>
              <a:ext uri="{FF2B5EF4-FFF2-40B4-BE49-F238E27FC236}">
                <a16:creationId xmlns:a16="http://schemas.microsoft.com/office/drawing/2014/main" id="{B6200F3A-1F30-C579-61EC-834546240E20}"/>
              </a:ext>
            </a:extLst>
          </p:cNvPr>
          <p:cNvPicPr>
            <a:picLocks noChangeAspect="1"/>
          </p:cNvPicPr>
          <p:nvPr/>
        </p:nvPicPr>
        <p:blipFill>
          <a:blip r:embed="rId2"/>
          <a:stretch>
            <a:fillRect/>
          </a:stretch>
        </p:blipFill>
        <p:spPr>
          <a:xfrm>
            <a:off x="2229303" y="1467485"/>
            <a:ext cx="3613150" cy="2286000"/>
          </a:xfrm>
          <a:prstGeom prst="rect">
            <a:avLst/>
          </a:prstGeom>
        </p:spPr>
      </p:pic>
      <p:pic>
        <p:nvPicPr>
          <p:cNvPr id="3" name="Immagine 2">
            <a:extLst>
              <a:ext uri="{FF2B5EF4-FFF2-40B4-BE49-F238E27FC236}">
                <a16:creationId xmlns:a16="http://schemas.microsoft.com/office/drawing/2014/main" id="{1D2FA676-10BA-EC80-4E5E-207C021CB030}"/>
              </a:ext>
            </a:extLst>
          </p:cNvPr>
          <p:cNvPicPr>
            <a:picLocks noChangeAspect="1"/>
          </p:cNvPicPr>
          <p:nvPr/>
        </p:nvPicPr>
        <p:blipFill>
          <a:blip r:embed="rId3"/>
          <a:stretch>
            <a:fillRect/>
          </a:stretch>
        </p:blipFill>
        <p:spPr>
          <a:xfrm>
            <a:off x="6661603" y="1426210"/>
            <a:ext cx="3848100" cy="2368550"/>
          </a:xfrm>
          <a:prstGeom prst="rect">
            <a:avLst/>
          </a:prstGeom>
        </p:spPr>
      </p:pic>
      <p:pic>
        <p:nvPicPr>
          <p:cNvPr id="4" name="Immagine 3">
            <a:extLst>
              <a:ext uri="{FF2B5EF4-FFF2-40B4-BE49-F238E27FC236}">
                <a16:creationId xmlns:a16="http://schemas.microsoft.com/office/drawing/2014/main" id="{DFB0267B-D87A-0F42-2409-4C01A508D319}"/>
              </a:ext>
            </a:extLst>
          </p:cNvPr>
          <p:cNvPicPr>
            <a:picLocks noChangeAspect="1"/>
          </p:cNvPicPr>
          <p:nvPr/>
        </p:nvPicPr>
        <p:blipFill>
          <a:blip r:embed="rId4"/>
          <a:stretch>
            <a:fillRect/>
          </a:stretch>
        </p:blipFill>
        <p:spPr>
          <a:xfrm>
            <a:off x="2229303" y="3892559"/>
            <a:ext cx="4025900" cy="2482850"/>
          </a:xfrm>
          <a:prstGeom prst="rect">
            <a:avLst/>
          </a:prstGeom>
        </p:spPr>
      </p:pic>
      <p:pic>
        <p:nvPicPr>
          <p:cNvPr id="8" name="Immagine 7">
            <a:extLst>
              <a:ext uri="{FF2B5EF4-FFF2-40B4-BE49-F238E27FC236}">
                <a16:creationId xmlns:a16="http://schemas.microsoft.com/office/drawing/2014/main" id="{AA004E7E-EE5C-E9FD-87FC-600063766CCB}"/>
              </a:ext>
            </a:extLst>
          </p:cNvPr>
          <p:cNvPicPr>
            <a:picLocks noChangeAspect="1"/>
          </p:cNvPicPr>
          <p:nvPr/>
        </p:nvPicPr>
        <p:blipFill>
          <a:blip r:embed="rId5"/>
          <a:stretch>
            <a:fillRect/>
          </a:stretch>
        </p:blipFill>
        <p:spPr>
          <a:xfrm>
            <a:off x="6661603" y="4177424"/>
            <a:ext cx="3581400" cy="2235200"/>
          </a:xfrm>
          <a:prstGeom prst="rect">
            <a:avLst/>
          </a:prstGeom>
        </p:spPr>
      </p:pic>
    </p:spTree>
    <p:extLst>
      <p:ext uri="{BB962C8B-B14F-4D97-AF65-F5344CB8AC3E}">
        <p14:creationId xmlns:p14="http://schemas.microsoft.com/office/powerpoint/2010/main" val="23993611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92F1F-C4A0-2210-CF4F-8989721040D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F4EB13-7CD6-BA42-E97A-A6C18CEDC4BA}"/>
              </a:ext>
            </a:extLst>
          </p:cNvPr>
          <p:cNvSpPr>
            <a:spLocks noGrp="1"/>
          </p:cNvSpPr>
          <p:nvPr>
            <p:ph idx="1"/>
          </p:nvPr>
        </p:nvSpPr>
        <p:spPr>
          <a:xfrm>
            <a:off x="409575" y="1505221"/>
            <a:ext cx="11374629" cy="677909"/>
          </a:xfrm>
        </p:spPr>
        <p:txBody>
          <a:bodyPr/>
          <a:lstStyle/>
          <a:p>
            <a:pPr marL="457200" lvl="1" indent="-457200">
              <a:spcBef>
                <a:spcPts val="1000"/>
              </a:spcBef>
              <a:buFont typeface="Wingdings" panose="05000000000000000000" pitchFamily="2" charset="2"/>
              <a:buChar char="§"/>
            </a:pPr>
            <a:r>
              <a:rPr lang="en-GB" sz="2400" b="1" noProof="0" dirty="0"/>
              <a:t>First common pattern: </a:t>
            </a:r>
            <a:r>
              <a:rPr lang="en-GB" sz="2400" noProof="0" dirty="0"/>
              <a:t>tendency to prioritise strategies perceived as directly relevant to everyday mobility, accessibility, and the quality of urban space</a:t>
            </a:r>
          </a:p>
        </p:txBody>
      </p:sp>
      <p:sp>
        <p:nvSpPr>
          <p:cNvPr id="5" name="Slide Number Placeholder 4">
            <a:extLst>
              <a:ext uri="{FF2B5EF4-FFF2-40B4-BE49-F238E27FC236}">
                <a16:creationId xmlns:a16="http://schemas.microsoft.com/office/drawing/2014/main" id="{B0CB1084-C88B-2068-BFF3-C2E57581E2EB}"/>
              </a:ext>
            </a:extLst>
          </p:cNvPr>
          <p:cNvSpPr>
            <a:spLocks noGrp="1"/>
          </p:cNvSpPr>
          <p:nvPr>
            <p:ph type="sldNum" sz="quarter" idx="4"/>
          </p:nvPr>
        </p:nvSpPr>
        <p:spPr/>
        <p:txBody>
          <a:bodyPr/>
          <a:lstStyle/>
          <a:p>
            <a:fld id="{437E7021-2E11-47B1-B0C5-16B4B8616A41}" type="slidenum">
              <a:rPr lang="en-US" smtClean="0"/>
              <a:pPr/>
              <a:t>24</a:t>
            </a:fld>
            <a:endParaRPr lang="en-US" dirty="0"/>
          </a:p>
        </p:txBody>
      </p:sp>
      <p:sp>
        <p:nvSpPr>
          <p:cNvPr id="7" name="Title 3">
            <a:extLst>
              <a:ext uri="{FF2B5EF4-FFF2-40B4-BE49-F238E27FC236}">
                <a16:creationId xmlns:a16="http://schemas.microsoft.com/office/drawing/2014/main" id="{CCC4D0DF-619B-7658-8535-248CB06390E2}"/>
              </a:ext>
            </a:extLst>
          </p:cNvPr>
          <p:cNvSpPr>
            <a:spLocks noGrp="1"/>
          </p:cNvSpPr>
          <p:nvPr>
            <p:ph type="title"/>
          </p:nvPr>
        </p:nvSpPr>
        <p:spPr>
          <a:xfrm>
            <a:off x="2111828" y="482591"/>
            <a:ext cx="9014795" cy="503805"/>
          </a:xfrm>
        </p:spPr>
        <p:txBody>
          <a:bodyPr/>
          <a:lstStyle/>
          <a:p>
            <a:r>
              <a:rPr lang="en-US" dirty="0"/>
              <a:t>Results: the focus groups</a:t>
            </a:r>
            <a:endParaRPr lang="en-150" dirty="0"/>
          </a:p>
        </p:txBody>
      </p:sp>
      <p:pic>
        <p:nvPicPr>
          <p:cNvPr id="8" name="Immagine 7">
            <a:extLst>
              <a:ext uri="{FF2B5EF4-FFF2-40B4-BE49-F238E27FC236}">
                <a16:creationId xmlns:a16="http://schemas.microsoft.com/office/drawing/2014/main" id="{DE6D382D-13BB-F52B-08A1-144BFBDF0D6F}"/>
              </a:ext>
            </a:extLst>
          </p:cNvPr>
          <p:cNvPicPr>
            <a:picLocks noChangeAspect="1"/>
          </p:cNvPicPr>
          <p:nvPr/>
        </p:nvPicPr>
        <p:blipFill>
          <a:blip r:embed="rId2"/>
          <a:srcRect b="8013"/>
          <a:stretch>
            <a:fillRect/>
          </a:stretch>
        </p:blipFill>
        <p:spPr>
          <a:xfrm>
            <a:off x="1683370" y="2253170"/>
            <a:ext cx="8508427" cy="4169665"/>
          </a:xfrm>
          <a:prstGeom prst="rect">
            <a:avLst/>
          </a:prstGeom>
          <a:solidFill>
            <a:schemeClr val="bg1">
              <a:lumMod val="95000"/>
            </a:schemeClr>
          </a:solidFill>
        </p:spPr>
      </p:pic>
    </p:spTree>
    <p:extLst>
      <p:ext uri="{BB962C8B-B14F-4D97-AF65-F5344CB8AC3E}">
        <p14:creationId xmlns:p14="http://schemas.microsoft.com/office/powerpoint/2010/main" val="399599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664EA-46C2-F1CA-715C-78B66CDB912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FA543F-B7ED-9909-81AD-2E5BE613AE33}"/>
              </a:ext>
            </a:extLst>
          </p:cNvPr>
          <p:cNvSpPr>
            <a:spLocks noGrp="1"/>
          </p:cNvSpPr>
          <p:nvPr>
            <p:ph idx="1"/>
          </p:nvPr>
        </p:nvSpPr>
        <p:spPr/>
        <p:txBody>
          <a:bodyPr/>
          <a:lstStyle/>
          <a:p>
            <a:pPr marL="457200" lvl="1" indent="-457200">
              <a:spcBef>
                <a:spcPts val="1000"/>
              </a:spcBef>
              <a:buFont typeface="Wingdings" panose="05000000000000000000" pitchFamily="2" charset="2"/>
              <a:buChar char="§"/>
            </a:pPr>
            <a:r>
              <a:rPr lang="en-GB" sz="2400" b="1" noProof="0" dirty="0"/>
              <a:t>Second common pattern:</a:t>
            </a:r>
            <a:r>
              <a:rPr lang="en-GB" sz="2400" noProof="0" dirty="0"/>
              <a:t> more cautious evaluation of strategies whose usefulness depends on enabling conditions that are not yet fully in place:</a:t>
            </a:r>
          </a:p>
          <a:p>
            <a:pPr marL="914400" lvl="2" indent="-457200">
              <a:spcBef>
                <a:spcPts val="1000"/>
              </a:spcBef>
              <a:buFont typeface="Wingdings" panose="05000000000000000000" pitchFamily="2" charset="2"/>
              <a:buChar char="Ø"/>
            </a:pPr>
            <a:r>
              <a:rPr lang="en-GB" sz="2000" noProof="0" dirty="0"/>
              <a:t>Debrecen: shared micro mobility was considered potentially useful but clearly subordinate to the availability of safe infrastructure</a:t>
            </a:r>
          </a:p>
          <a:p>
            <a:pPr marL="914400" lvl="2" indent="-457200">
              <a:spcBef>
                <a:spcPts val="1000"/>
              </a:spcBef>
              <a:buFont typeface="Wingdings" panose="05000000000000000000" pitchFamily="2" charset="2"/>
              <a:buChar char="Ø"/>
            </a:pPr>
            <a:r>
              <a:rPr lang="en-GB" sz="2000" noProof="0" dirty="0"/>
              <a:t>Settimo </a:t>
            </a:r>
            <a:r>
              <a:rPr lang="en-GB" sz="2000" noProof="0" dirty="0" err="1"/>
              <a:t>Torinese</a:t>
            </a:r>
            <a:r>
              <a:rPr lang="en-GB" sz="2000" noProof="0" dirty="0"/>
              <a:t>: demand-responsive transport (DRT) generated uncertainty and scepticism, particularly among stakeholders</a:t>
            </a:r>
          </a:p>
          <a:p>
            <a:pPr marL="914400" lvl="2" indent="-457200">
              <a:spcBef>
                <a:spcPts val="1000"/>
              </a:spcBef>
              <a:buFont typeface="Wingdings" panose="05000000000000000000" pitchFamily="2" charset="2"/>
              <a:buChar char="Ø"/>
            </a:pPr>
            <a:r>
              <a:rPr lang="en-GB" sz="2000" noProof="0" dirty="0"/>
              <a:t>Las Rozas: digital applications and cycling infrastructure were evaluated less positively than metropolitan public transport strategies</a:t>
            </a:r>
          </a:p>
          <a:p>
            <a:pPr marL="914400" lvl="2" indent="-457200">
              <a:spcBef>
                <a:spcPts val="1000"/>
              </a:spcBef>
              <a:buFont typeface="Wingdings" panose="05000000000000000000" pitchFamily="2" charset="2"/>
              <a:buChar char="Ø"/>
            </a:pPr>
            <a:r>
              <a:rPr lang="en-GB" sz="2000" noProof="0" dirty="0"/>
              <a:t>Hamburg-Daltona District: stand-alone HVV switch points were discussed more critically, whereas multifunctional neighbourhood hubs received more positive but still conditional assessments linked to location, existing activity nodes, and integration with local services</a:t>
            </a:r>
          </a:p>
          <a:p>
            <a:pPr marL="914400" lvl="2" indent="-457200">
              <a:spcBef>
                <a:spcPts val="1000"/>
              </a:spcBef>
              <a:buFont typeface="Wingdings" panose="05000000000000000000" pitchFamily="2" charset="2"/>
              <a:buChar char="Ø"/>
            </a:pPr>
            <a:r>
              <a:rPr lang="en-GB" sz="2000" noProof="0" dirty="0"/>
              <a:t>Vila Franca de </a:t>
            </a:r>
            <a:r>
              <a:rPr lang="en-GB" sz="2000" noProof="0" dirty="0" err="1"/>
              <a:t>Xira</a:t>
            </a:r>
            <a:r>
              <a:rPr lang="en-GB" sz="2000" noProof="0" dirty="0"/>
              <a:t>: participatory processes were recognised as important but not as direct mobility measures.</a:t>
            </a:r>
          </a:p>
        </p:txBody>
      </p:sp>
      <p:sp>
        <p:nvSpPr>
          <p:cNvPr id="5" name="Slide Number Placeholder 4">
            <a:extLst>
              <a:ext uri="{FF2B5EF4-FFF2-40B4-BE49-F238E27FC236}">
                <a16:creationId xmlns:a16="http://schemas.microsoft.com/office/drawing/2014/main" id="{AA9FEDF8-4902-F0BC-BE21-9421850E6512}"/>
              </a:ext>
            </a:extLst>
          </p:cNvPr>
          <p:cNvSpPr>
            <a:spLocks noGrp="1"/>
          </p:cNvSpPr>
          <p:nvPr>
            <p:ph type="sldNum" sz="quarter" idx="4"/>
          </p:nvPr>
        </p:nvSpPr>
        <p:spPr/>
        <p:txBody>
          <a:bodyPr/>
          <a:lstStyle/>
          <a:p>
            <a:fld id="{437E7021-2E11-47B1-B0C5-16B4B8616A41}" type="slidenum">
              <a:rPr lang="en-US" smtClean="0"/>
              <a:pPr/>
              <a:t>25</a:t>
            </a:fld>
            <a:endParaRPr lang="en-US" dirty="0"/>
          </a:p>
        </p:txBody>
      </p:sp>
      <p:sp>
        <p:nvSpPr>
          <p:cNvPr id="7" name="Title 3">
            <a:extLst>
              <a:ext uri="{FF2B5EF4-FFF2-40B4-BE49-F238E27FC236}">
                <a16:creationId xmlns:a16="http://schemas.microsoft.com/office/drawing/2014/main" id="{E1E37FBF-5D48-67F6-BD7F-BF2F21A8052B}"/>
              </a:ext>
            </a:extLst>
          </p:cNvPr>
          <p:cNvSpPr>
            <a:spLocks noGrp="1"/>
          </p:cNvSpPr>
          <p:nvPr>
            <p:ph type="title"/>
          </p:nvPr>
        </p:nvSpPr>
        <p:spPr>
          <a:xfrm>
            <a:off x="2111828" y="482591"/>
            <a:ext cx="9014795" cy="503805"/>
          </a:xfrm>
        </p:spPr>
        <p:txBody>
          <a:bodyPr/>
          <a:lstStyle/>
          <a:p>
            <a:r>
              <a:rPr lang="en-US" dirty="0"/>
              <a:t>Results: the focus groups</a:t>
            </a:r>
            <a:endParaRPr lang="en-150" dirty="0"/>
          </a:p>
        </p:txBody>
      </p:sp>
    </p:spTree>
    <p:extLst>
      <p:ext uri="{BB962C8B-B14F-4D97-AF65-F5344CB8AC3E}">
        <p14:creationId xmlns:p14="http://schemas.microsoft.com/office/powerpoint/2010/main" val="41301273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EB23F-FD96-C510-25BA-CB7963D44AF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99A7EC-B7FF-AC73-F954-6F11C0909CA3}"/>
              </a:ext>
            </a:extLst>
          </p:cNvPr>
          <p:cNvSpPr>
            <a:spLocks noGrp="1"/>
          </p:cNvSpPr>
          <p:nvPr>
            <p:ph idx="1"/>
          </p:nvPr>
        </p:nvSpPr>
        <p:spPr>
          <a:xfrm>
            <a:off x="409575" y="1505221"/>
            <a:ext cx="11374629" cy="1827526"/>
          </a:xfrm>
        </p:spPr>
        <p:txBody>
          <a:bodyPr/>
          <a:lstStyle/>
          <a:p>
            <a:pPr marL="457200" lvl="1" indent="-457200">
              <a:spcBef>
                <a:spcPts val="1000"/>
              </a:spcBef>
              <a:buFont typeface="Wingdings" panose="05000000000000000000" pitchFamily="2" charset="2"/>
              <a:buChar char="§"/>
            </a:pPr>
            <a:r>
              <a:rPr lang="en-GB" sz="2400" b="1" noProof="0" dirty="0"/>
              <a:t>Third common pattern: </a:t>
            </a:r>
            <a:r>
              <a:rPr lang="en-GB" sz="2400" noProof="0" dirty="0"/>
              <a:t>recurring importance of implementation conditions beyond technical design:</a:t>
            </a:r>
          </a:p>
          <a:p>
            <a:pPr marL="914400" lvl="2" indent="-457200">
              <a:spcBef>
                <a:spcPts val="1000"/>
              </a:spcBef>
              <a:buFont typeface="Wingdings" panose="05000000000000000000" pitchFamily="2" charset="2"/>
              <a:buChar char="Ø"/>
            </a:pPr>
            <a:r>
              <a:rPr lang="en-GB" sz="2200" dirty="0"/>
              <a:t>a</a:t>
            </a:r>
            <a:r>
              <a:rPr lang="en-GB" sz="2200" noProof="0" dirty="0"/>
              <a:t>cross the six ULLS, participants repeatedly referred to governance coordination, behavioural change, political support, and institutional capacity as decisive factors shaping feasibility</a:t>
            </a:r>
          </a:p>
        </p:txBody>
      </p:sp>
      <p:sp>
        <p:nvSpPr>
          <p:cNvPr id="5" name="Slide Number Placeholder 4">
            <a:extLst>
              <a:ext uri="{FF2B5EF4-FFF2-40B4-BE49-F238E27FC236}">
                <a16:creationId xmlns:a16="http://schemas.microsoft.com/office/drawing/2014/main" id="{DF7FC430-8E36-FC9E-38AD-FAE063D0F54E}"/>
              </a:ext>
            </a:extLst>
          </p:cNvPr>
          <p:cNvSpPr>
            <a:spLocks noGrp="1"/>
          </p:cNvSpPr>
          <p:nvPr>
            <p:ph type="sldNum" sz="quarter" idx="4"/>
          </p:nvPr>
        </p:nvSpPr>
        <p:spPr/>
        <p:txBody>
          <a:bodyPr/>
          <a:lstStyle/>
          <a:p>
            <a:fld id="{437E7021-2E11-47B1-B0C5-16B4B8616A41}" type="slidenum">
              <a:rPr lang="en-US" smtClean="0"/>
              <a:pPr/>
              <a:t>26</a:t>
            </a:fld>
            <a:endParaRPr lang="en-US" dirty="0"/>
          </a:p>
        </p:txBody>
      </p:sp>
      <p:sp>
        <p:nvSpPr>
          <p:cNvPr id="7" name="Title 3">
            <a:extLst>
              <a:ext uri="{FF2B5EF4-FFF2-40B4-BE49-F238E27FC236}">
                <a16:creationId xmlns:a16="http://schemas.microsoft.com/office/drawing/2014/main" id="{EB0314CA-612C-1285-EB24-814135332BC2}"/>
              </a:ext>
            </a:extLst>
          </p:cNvPr>
          <p:cNvSpPr>
            <a:spLocks noGrp="1"/>
          </p:cNvSpPr>
          <p:nvPr>
            <p:ph type="title"/>
          </p:nvPr>
        </p:nvSpPr>
        <p:spPr>
          <a:xfrm>
            <a:off x="2111828" y="482591"/>
            <a:ext cx="9014795" cy="503805"/>
          </a:xfrm>
        </p:spPr>
        <p:txBody>
          <a:bodyPr/>
          <a:lstStyle/>
          <a:p>
            <a:r>
              <a:rPr lang="en-US" dirty="0"/>
              <a:t>Results: the focus groups</a:t>
            </a:r>
            <a:endParaRPr lang="en-150" dirty="0"/>
          </a:p>
        </p:txBody>
      </p:sp>
      <p:sp>
        <p:nvSpPr>
          <p:cNvPr id="4" name="CasellaDiTesto 3">
            <a:extLst>
              <a:ext uri="{FF2B5EF4-FFF2-40B4-BE49-F238E27FC236}">
                <a16:creationId xmlns:a16="http://schemas.microsoft.com/office/drawing/2014/main" id="{2DA1754D-70ED-F522-EDBC-9D45E807B761}"/>
              </a:ext>
            </a:extLst>
          </p:cNvPr>
          <p:cNvSpPr txBox="1"/>
          <p:nvPr/>
        </p:nvSpPr>
        <p:spPr>
          <a:xfrm>
            <a:off x="2412331" y="3676660"/>
            <a:ext cx="7038472" cy="1569660"/>
          </a:xfrm>
          <a:prstGeom prst="rect">
            <a:avLst/>
          </a:prstGeom>
          <a:solidFill>
            <a:schemeClr val="accent1">
              <a:lumMod val="20000"/>
              <a:lumOff val="80000"/>
            </a:schemeClr>
          </a:solidFill>
        </p:spPr>
        <p:txBody>
          <a:bodyPr wrap="square">
            <a:spAutoFit/>
          </a:bodyPr>
          <a:lstStyle/>
          <a:p>
            <a:pPr marL="457200" lvl="2" indent="0" algn="ctr">
              <a:spcBef>
                <a:spcPts val="1000"/>
              </a:spcBef>
              <a:buNone/>
            </a:pPr>
            <a:r>
              <a:rPr lang="en-GB" sz="2400" noProof="0" dirty="0">
                <a:latin typeface="+mj-lt"/>
              </a:rPr>
              <a:t>The results show that the perceived value of strategies depends not only on their intended objectives, but also on the credibility of their implementation pathways</a:t>
            </a:r>
          </a:p>
        </p:txBody>
      </p:sp>
    </p:spTree>
    <p:extLst>
      <p:ext uri="{BB962C8B-B14F-4D97-AF65-F5344CB8AC3E}">
        <p14:creationId xmlns:p14="http://schemas.microsoft.com/office/powerpoint/2010/main" val="38014130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B5D13-0E45-3D22-0209-D3E99E2A9AE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9142C4-C2EB-836C-9818-9AB237331565}"/>
              </a:ext>
            </a:extLst>
          </p:cNvPr>
          <p:cNvSpPr>
            <a:spLocks noGrp="1"/>
          </p:cNvSpPr>
          <p:nvPr>
            <p:ph idx="1"/>
          </p:nvPr>
        </p:nvSpPr>
        <p:spPr>
          <a:xfrm>
            <a:off x="409575" y="1505221"/>
            <a:ext cx="11374629" cy="895079"/>
          </a:xfrm>
        </p:spPr>
        <p:txBody>
          <a:bodyPr/>
          <a:lstStyle/>
          <a:p>
            <a:pPr marL="457200" lvl="1" indent="-457200">
              <a:spcBef>
                <a:spcPts val="1000"/>
              </a:spcBef>
              <a:buFont typeface="Wingdings" panose="05000000000000000000" pitchFamily="2" charset="2"/>
              <a:buChar char="§"/>
            </a:pPr>
            <a:r>
              <a:rPr lang="en-GB" b="1" noProof="0" dirty="0"/>
              <a:t>First</a:t>
            </a:r>
            <a:r>
              <a:rPr lang="en-GB" noProof="0" dirty="0"/>
              <a:t>, participants consistently prioritised measures capable of improving everyday mobility in visible and practical ways. Walkability, cycling safety, public transport accessibility, and public-space quality were generally valued more strongly than abstract or purely technological solutions</a:t>
            </a:r>
          </a:p>
        </p:txBody>
      </p:sp>
      <p:sp>
        <p:nvSpPr>
          <p:cNvPr id="5" name="Slide Number Placeholder 4">
            <a:extLst>
              <a:ext uri="{FF2B5EF4-FFF2-40B4-BE49-F238E27FC236}">
                <a16:creationId xmlns:a16="http://schemas.microsoft.com/office/drawing/2014/main" id="{722D6DB5-496E-594C-2084-4A548BDC4583}"/>
              </a:ext>
            </a:extLst>
          </p:cNvPr>
          <p:cNvSpPr>
            <a:spLocks noGrp="1"/>
          </p:cNvSpPr>
          <p:nvPr>
            <p:ph type="sldNum" sz="quarter" idx="4"/>
          </p:nvPr>
        </p:nvSpPr>
        <p:spPr/>
        <p:txBody>
          <a:bodyPr/>
          <a:lstStyle/>
          <a:p>
            <a:fld id="{437E7021-2E11-47B1-B0C5-16B4B8616A41}" type="slidenum">
              <a:rPr lang="en-US" smtClean="0"/>
              <a:pPr/>
              <a:t>27</a:t>
            </a:fld>
            <a:endParaRPr lang="en-US" dirty="0"/>
          </a:p>
        </p:txBody>
      </p:sp>
      <p:sp>
        <p:nvSpPr>
          <p:cNvPr id="7" name="Title 3">
            <a:extLst>
              <a:ext uri="{FF2B5EF4-FFF2-40B4-BE49-F238E27FC236}">
                <a16:creationId xmlns:a16="http://schemas.microsoft.com/office/drawing/2014/main" id="{492F57D8-A9DF-CBAD-8666-92749087E741}"/>
              </a:ext>
            </a:extLst>
          </p:cNvPr>
          <p:cNvSpPr>
            <a:spLocks noGrp="1"/>
          </p:cNvSpPr>
          <p:nvPr>
            <p:ph type="title"/>
          </p:nvPr>
        </p:nvSpPr>
        <p:spPr>
          <a:xfrm>
            <a:off x="2111828" y="482591"/>
            <a:ext cx="9014795" cy="503805"/>
          </a:xfrm>
        </p:spPr>
        <p:txBody>
          <a:bodyPr/>
          <a:lstStyle/>
          <a:p>
            <a:r>
              <a:rPr lang="en-US" dirty="0"/>
              <a:t>Results: the key take-away from focus groups</a:t>
            </a:r>
            <a:endParaRPr lang="en-150" dirty="0"/>
          </a:p>
        </p:txBody>
      </p:sp>
      <p:sp>
        <p:nvSpPr>
          <p:cNvPr id="2" name="Content Placeholder 2">
            <a:extLst>
              <a:ext uri="{FF2B5EF4-FFF2-40B4-BE49-F238E27FC236}">
                <a16:creationId xmlns:a16="http://schemas.microsoft.com/office/drawing/2014/main" id="{FFB765F9-07A7-363A-7F85-522460EA1148}"/>
              </a:ext>
            </a:extLst>
          </p:cNvPr>
          <p:cNvSpPr txBox="1">
            <a:spLocks/>
          </p:cNvSpPr>
          <p:nvPr/>
        </p:nvSpPr>
        <p:spPr>
          <a:xfrm>
            <a:off x="408685" y="2581411"/>
            <a:ext cx="11374629" cy="1179059"/>
          </a:xfrm>
          <a:prstGeom prst="rect">
            <a:avLst/>
          </a:prstGeom>
        </p:spPr>
        <p:txBody>
          <a:bodyPr/>
          <a:lstStyle>
            <a:lvl1pPr marL="228600" indent="-228600" algn="just" defTabSz="914400" rtl="0" eaLnBrk="1" latinLnBrk="0" hangingPunct="1">
              <a:lnSpc>
                <a:spcPct val="90000"/>
              </a:lnSpc>
              <a:spcBef>
                <a:spcPts val="1000"/>
              </a:spcBef>
              <a:buFont typeface="Arial" panose="020B0604020202020204" pitchFamily="34" charset="0"/>
              <a:buChar char="•"/>
              <a:defRPr sz="2400" kern="1200">
                <a:solidFill>
                  <a:srgbClr val="0F3743"/>
                </a:solidFill>
                <a:latin typeface="+mj-lt"/>
                <a:ea typeface="+mn-ea"/>
                <a:cs typeface="+mn-cs"/>
              </a:defRPr>
            </a:lvl1pPr>
            <a:lvl2pPr marL="685800" indent="-228600" algn="just" defTabSz="914400" rtl="0" eaLnBrk="1" latinLnBrk="0" hangingPunct="1">
              <a:lnSpc>
                <a:spcPct val="90000"/>
              </a:lnSpc>
              <a:spcBef>
                <a:spcPts val="500"/>
              </a:spcBef>
              <a:buFont typeface="Arial" panose="020B0604020202020204" pitchFamily="34" charset="0"/>
              <a:buChar char="•"/>
              <a:defRPr sz="2000" kern="1200">
                <a:solidFill>
                  <a:srgbClr val="0F3743"/>
                </a:solidFill>
                <a:latin typeface="+mj-lt"/>
                <a:ea typeface="+mn-ea"/>
                <a:cs typeface="+mn-cs"/>
              </a:defRPr>
            </a:lvl2pPr>
            <a:lvl3pPr marL="1143000" indent="-228600" algn="just" defTabSz="914400" rtl="0" eaLnBrk="1" latinLnBrk="0" hangingPunct="1">
              <a:lnSpc>
                <a:spcPct val="90000"/>
              </a:lnSpc>
              <a:spcBef>
                <a:spcPts val="500"/>
              </a:spcBef>
              <a:buFont typeface="Arial" panose="020B0604020202020204" pitchFamily="34" charset="0"/>
              <a:buChar char="•"/>
              <a:defRPr sz="1800" kern="1200">
                <a:solidFill>
                  <a:srgbClr val="0F3743"/>
                </a:solidFill>
                <a:latin typeface="+mj-lt"/>
                <a:ea typeface="+mn-ea"/>
                <a:cs typeface="+mn-cs"/>
              </a:defRPr>
            </a:lvl3pPr>
            <a:lvl4pPr marL="1600200" indent="-228600" algn="just" defTabSz="914400" rtl="0" eaLnBrk="1" latinLnBrk="0" hangingPunct="1">
              <a:lnSpc>
                <a:spcPct val="90000"/>
              </a:lnSpc>
              <a:spcBef>
                <a:spcPts val="500"/>
              </a:spcBef>
              <a:buFont typeface="Arial" panose="020B0604020202020204" pitchFamily="34" charset="0"/>
              <a:buChar char="•"/>
              <a:defRPr sz="1600" kern="1200">
                <a:solidFill>
                  <a:srgbClr val="0F3743"/>
                </a:solidFill>
                <a:latin typeface="+mj-lt"/>
                <a:ea typeface="+mn-ea"/>
                <a:cs typeface="+mn-cs"/>
              </a:defRPr>
            </a:lvl4pPr>
            <a:lvl5pPr marL="2057400" indent="-228600" algn="just" defTabSz="914400" rtl="0" eaLnBrk="1" latinLnBrk="0" hangingPunct="1">
              <a:lnSpc>
                <a:spcPct val="90000"/>
              </a:lnSpc>
              <a:spcBef>
                <a:spcPts val="500"/>
              </a:spcBef>
              <a:buFont typeface="Arial" panose="020B0604020202020204" pitchFamily="34" charset="0"/>
              <a:buChar char="•"/>
              <a:defRPr sz="1600" kern="1200">
                <a:solidFill>
                  <a:srgbClr val="0F3743"/>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457200">
              <a:spcBef>
                <a:spcPts val="1000"/>
              </a:spcBef>
              <a:buFont typeface="Wingdings" panose="05000000000000000000" pitchFamily="2" charset="2"/>
              <a:buChar char="§"/>
            </a:pPr>
            <a:r>
              <a:rPr lang="en-GB" b="1" dirty="0"/>
              <a:t>Second</a:t>
            </a:r>
            <a:r>
              <a:rPr lang="en-GB" dirty="0"/>
              <a:t>, implementation barriers were rarely limited to funding alone. Across the cases, governance fragmentation, bureaucratic complexity, behavioural resistance, political acceptability, and weak coordination repeatedly emerged as equally important constraints. This confirms that successful implementation depends as much on institutional and social conditions as on technical design</a:t>
            </a:r>
          </a:p>
        </p:txBody>
      </p:sp>
      <p:sp>
        <p:nvSpPr>
          <p:cNvPr id="6" name="Content Placeholder 2">
            <a:extLst>
              <a:ext uri="{FF2B5EF4-FFF2-40B4-BE49-F238E27FC236}">
                <a16:creationId xmlns:a16="http://schemas.microsoft.com/office/drawing/2014/main" id="{2C5BB55F-4F15-AC74-2D09-AB17CFC14F6E}"/>
              </a:ext>
            </a:extLst>
          </p:cNvPr>
          <p:cNvSpPr txBox="1">
            <a:spLocks/>
          </p:cNvSpPr>
          <p:nvPr/>
        </p:nvSpPr>
        <p:spPr>
          <a:xfrm>
            <a:off x="408685" y="3953646"/>
            <a:ext cx="11374629" cy="1179059"/>
          </a:xfrm>
          <a:prstGeom prst="rect">
            <a:avLst/>
          </a:prstGeom>
        </p:spPr>
        <p:txBody>
          <a:bodyPr/>
          <a:lstStyle>
            <a:lvl1pPr marL="228600" indent="-228600" algn="just" defTabSz="914400" rtl="0" eaLnBrk="1" latinLnBrk="0" hangingPunct="1">
              <a:lnSpc>
                <a:spcPct val="90000"/>
              </a:lnSpc>
              <a:spcBef>
                <a:spcPts val="1000"/>
              </a:spcBef>
              <a:buFont typeface="Arial" panose="020B0604020202020204" pitchFamily="34" charset="0"/>
              <a:buChar char="•"/>
              <a:defRPr sz="2400" kern="1200">
                <a:solidFill>
                  <a:srgbClr val="0F3743"/>
                </a:solidFill>
                <a:latin typeface="+mj-lt"/>
                <a:ea typeface="+mn-ea"/>
                <a:cs typeface="+mn-cs"/>
              </a:defRPr>
            </a:lvl1pPr>
            <a:lvl2pPr marL="685800" indent="-228600" algn="just" defTabSz="914400" rtl="0" eaLnBrk="1" latinLnBrk="0" hangingPunct="1">
              <a:lnSpc>
                <a:spcPct val="90000"/>
              </a:lnSpc>
              <a:spcBef>
                <a:spcPts val="500"/>
              </a:spcBef>
              <a:buFont typeface="Arial" panose="020B0604020202020204" pitchFamily="34" charset="0"/>
              <a:buChar char="•"/>
              <a:defRPr sz="2000" kern="1200">
                <a:solidFill>
                  <a:srgbClr val="0F3743"/>
                </a:solidFill>
                <a:latin typeface="+mj-lt"/>
                <a:ea typeface="+mn-ea"/>
                <a:cs typeface="+mn-cs"/>
              </a:defRPr>
            </a:lvl2pPr>
            <a:lvl3pPr marL="1143000" indent="-228600" algn="just" defTabSz="914400" rtl="0" eaLnBrk="1" latinLnBrk="0" hangingPunct="1">
              <a:lnSpc>
                <a:spcPct val="90000"/>
              </a:lnSpc>
              <a:spcBef>
                <a:spcPts val="500"/>
              </a:spcBef>
              <a:buFont typeface="Arial" panose="020B0604020202020204" pitchFamily="34" charset="0"/>
              <a:buChar char="•"/>
              <a:defRPr sz="1800" kern="1200">
                <a:solidFill>
                  <a:srgbClr val="0F3743"/>
                </a:solidFill>
                <a:latin typeface="+mj-lt"/>
                <a:ea typeface="+mn-ea"/>
                <a:cs typeface="+mn-cs"/>
              </a:defRPr>
            </a:lvl3pPr>
            <a:lvl4pPr marL="1600200" indent="-228600" algn="just" defTabSz="914400" rtl="0" eaLnBrk="1" latinLnBrk="0" hangingPunct="1">
              <a:lnSpc>
                <a:spcPct val="90000"/>
              </a:lnSpc>
              <a:spcBef>
                <a:spcPts val="500"/>
              </a:spcBef>
              <a:buFont typeface="Arial" panose="020B0604020202020204" pitchFamily="34" charset="0"/>
              <a:buChar char="•"/>
              <a:defRPr sz="1600" kern="1200">
                <a:solidFill>
                  <a:srgbClr val="0F3743"/>
                </a:solidFill>
                <a:latin typeface="+mj-lt"/>
                <a:ea typeface="+mn-ea"/>
                <a:cs typeface="+mn-cs"/>
              </a:defRPr>
            </a:lvl4pPr>
            <a:lvl5pPr marL="2057400" indent="-228600" algn="just" defTabSz="914400" rtl="0" eaLnBrk="1" latinLnBrk="0" hangingPunct="1">
              <a:lnSpc>
                <a:spcPct val="90000"/>
              </a:lnSpc>
              <a:spcBef>
                <a:spcPts val="500"/>
              </a:spcBef>
              <a:buFont typeface="Arial" panose="020B0604020202020204" pitchFamily="34" charset="0"/>
              <a:buChar char="•"/>
              <a:defRPr sz="1600" kern="1200">
                <a:solidFill>
                  <a:srgbClr val="0F3743"/>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457200">
              <a:spcBef>
                <a:spcPts val="1000"/>
              </a:spcBef>
              <a:buFont typeface="Wingdings" panose="05000000000000000000" pitchFamily="2" charset="2"/>
              <a:buChar char="§"/>
            </a:pPr>
            <a:r>
              <a:rPr lang="en-GB" b="1" dirty="0"/>
              <a:t>Third</a:t>
            </a:r>
            <a:r>
              <a:rPr lang="en-GB" dirty="0"/>
              <a:t>, expected impacts were strongest where strategies responded directly to concrete local needs such as safer routes, shorter travel times, reduced car dependence, and improved urban liveability. At the same time, participants often evaluated expected impacts critically and conditionally, especially where implementation pathways remained unclear</a:t>
            </a:r>
          </a:p>
        </p:txBody>
      </p:sp>
      <p:sp>
        <p:nvSpPr>
          <p:cNvPr id="8" name="Content Placeholder 2">
            <a:extLst>
              <a:ext uri="{FF2B5EF4-FFF2-40B4-BE49-F238E27FC236}">
                <a16:creationId xmlns:a16="http://schemas.microsoft.com/office/drawing/2014/main" id="{91B261EF-A36F-6446-6AF8-FACBC62615C0}"/>
              </a:ext>
            </a:extLst>
          </p:cNvPr>
          <p:cNvSpPr txBox="1">
            <a:spLocks/>
          </p:cNvSpPr>
          <p:nvPr/>
        </p:nvSpPr>
        <p:spPr>
          <a:xfrm>
            <a:off x="408685" y="5384732"/>
            <a:ext cx="11374629" cy="856116"/>
          </a:xfrm>
          <a:prstGeom prst="rect">
            <a:avLst/>
          </a:prstGeom>
        </p:spPr>
        <p:txBody>
          <a:bodyPr/>
          <a:lstStyle>
            <a:lvl1pPr marL="228600" indent="-228600" algn="just" defTabSz="914400" rtl="0" eaLnBrk="1" latinLnBrk="0" hangingPunct="1">
              <a:lnSpc>
                <a:spcPct val="90000"/>
              </a:lnSpc>
              <a:spcBef>
                <a:spcPts val="1000"/>
              </a:spcBef>
              <a:buFont typeface="Arial" panose="020B0604020202020204" pitchFamily="34" charset="0"/>
              <a:buChar char="•"/>
              <a:defRPr sz="2400" kern="1200">
                <a:solidFill>
                  <a:srgbClr val="0F3743"/>
                </a:solidFill>
                <a:latin typeface="+mj-lt"/>
                <a:ea typeface="+mn-ea"/>
                <a:cs typeface="+mn-cs"/>
              </a:defRPr>
            </a:lvl1pPr>
            <a:lvl2pPr marL="685800" indent="-228600" algn="just" defTabSz="914400" rtl="0" eaLnBrk="1" latinLnBrk="0" hangingPunct="1">
              <a:lnSpc>
                <a:spcPct val="90000"/>
              </a:lnSpc>
              <a:spcBef>
                <a:spcPts val="500"/>
              </a:spcBef>
              <a:buFont typeface="Arial" panose="020B0604020202020204" pitchFamily="34" charset="0"/>
              <a:buChar char="•"/>
              <a:defRPr sz="2000" kern="1200">
                <a:solidFill>
                  <a:srgbClr val="0F3743"/>
                </a:solidFill>
                <a:latin typeface="+mj-lt"/>
                <a:ea typeface="+mn-ea"/>
                <a:cs typeface="+mn-cs"/>
              </a:defRPr>
            </a:lvl2pPr>
            <a:lvl3pPr marL="1143000" indent="-228600" algn="just" defTabSz="914400" rtl="0" eaLnBrk="1" latinLnBrk="0" hangingPunct="1">
              <a:lnSpc>
                <a:spcPct val="90000"/>
              </a:lnSpc>
              <a:spcBef>
                <a:spcPts val="500"/>
              </a:spcBef>
              <a:buFont typeface="Arial" panose="020B0604020202020204" pitchFamily="34" charset="0"/>
              <a:buChar char="•"/>
              <a:defRPr sz="1800" kern="1200">
                <a:solidFill>
                  <a:srgbClr val="0F3743"/>
                </a:solidFill>
                <a:latin typeface="+mj-lt"/>
                <a:ea typeface="+mn-ea"/>
                <a:cs typeface="+mn-cs"/>
              </a:defRPr>
            </a:lvl3pPr>
            <a:lvl4pPr marL="1600200" indent="-228600" algn="just" defTabSz="914400" rtl="0" eaLnBrk="1" latinLnBrk="0" hangingPunct="1">
              <a:lnSpc>
                <a:spcPct val="90000"/>
              </a:lnSpc>
              <a:spcBef>
                <a:spcPts val="500"/>
              </a:spcBef>
              <a:buFont typeface="Arial" panose="020B0604020202020204" pitchFamily="34" charset="0"/>
              <a:buChar char="•"/>
              <a:defRPr sz="1600" kern="1200">
                <a:solidFill>
                  <a:srgbClr val="0F3743"/>
                </a:solidFill>
                <a:latin typeface="+mj-lt"/>
                <a:ea typeface="+mn-ea"/>
                <a:cs typeface="+mn-cs"/>
              </a:defRPr>
            </a:lvl4pPr>
            <a:lvl5pPr marL="2057400" indent="-228600" algn="just" defTabSz="914400" rtl="0" eaLnBrk="1" latinLnBrk="0" hangingPunct="1">
              <a:lnSpc>
                <a:spcPct val="90000"/>
              </a:lnSpc>
              <a:spcBef>
                <a:spcPts val="500"/>
              </a:spcBef>
              <a:buFont typeface="Arial" panose="020B0604020202020204" pitchFamily="34" charset="0"/>
              <a:buChar char="•"/>
              <a:defRPr sz="1600" kern="1200">
                <a:solidFill>
                  <a:srgbClr val="0F3743"/>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457200">
              <a:spcBef>
                <a:spcPts val="1000"/>
              </a:spcBef>
              <a:buFont typeface="Wingdings" panose="05000000000000000000" pitchFamily="2" charset="2"/>
              <a:buChar char="§"/>
            </a:pPr>
            <a:r>
              <a:rPr lang="en-GB" b="1" dirty="0">
                <a:solidFill>
                  <a:srgbClr val="FF0000"/>
                </a:solidFill>
              </a:rPr>
              <a:t>More broadly</a:t>
            </a:r>
            <a:r>
              <a:rPr lang="en-GB" dirty="0">
                <a:solidFill>
                  <a:srgbClr val="FF0000"/>
                </a:solidFill>
              </a:rPr>
              <a:t>, the six cases suggest that the city of proximity should be understood not only as a matter of distance, but also as a matter of how people are able, willing, and supported to travel through everyday urban space</a:t>
            </a:r>
          </a:p>
        </p:txBody>
      </p:sp>
    </p:spTree>
    <p:extLst>
      <p:ext uri="{BB962C8B-B14F-4D97-AF65-F5344CB8AC3E}">
        <p14:creationId xmlns:p14="http://schemas.microsoft.com/office/powerpoint/2010/main" val="1264808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F7247-DC27-598A-F8A5-314A8D9CC76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0B8E2D-582C-8CFA-B266-1FA28B95EF0D}"/>
              </a:ext>
            </a:extLst>
          </p:cNvPr>
          <p:cNvSpPr>
            <a:spLocks noGrp="1"/>
          </p:cNvSpPr>
          <p:nvPr>
            <p:ph idx="1"/>
          </p:nvPr>
        </p:nvSpPr>
        <p:spPr>
          <a:xfrm>
            <a:off x="409575" y="1505221"/>
            <a:ext cx="11374629" cy="1443719"/>
          </a:xfrm>
        </p:spPr>
        <p:txBody>
          <a:bodyPr/>
          <a:lstStyle/>
          <a:p>
            <a:pPr marL="457200" lvl="1" indent="-457200">
              <a:spcBef>
                <a:spcPts val="1000"/>
              </a:spcBef>
              <a:buFont typeface="Wingdings" panose="05000000000000000000" pitchFamily="2" charset="2"/>
              <a:buChar char="§"/>
            </a:pPr>
            <a:r>
              <a:rPr lang="en-GB" b="1" noProof="0" dirty="0"/>
              <a:t>Mix method</a:t>
            </a:r>
            <a:r>
              <a:rPr lang="en-GB" noProof="0" dirty="0"/>
              <a:t>, joining a quantitative data collection through a web questionnaire with a qualitative discussion within focus groups in six different countries, has allowed to have a </a:t>
            </a:r>
            <a:r>
              <a:rPr lang="en-GB" b="1" noProof="0" dirty="0"/>
              <a:t>wide perspective </a:t>
            </a:r>
            <a:r>
              <a:rPr lang="en-GB" noProof="0" dirty="0"/>
              <a:t>on how citizens perceive the strategies aimed at favouring more liveable cities. In addition, </a:t>
            </a:r>
            <a:r>
              <a:rPr lang="en-GB" b="1" noProof="0" dirty="0"/>
              <a:t>comparing citizens perspective and stakeholders</a:t>
            </a:r>
            <a:r>
              <a:rPr lang="en-GB" noProof="0" dirty="0"/>
              <a:t> one has generated an insight in frequent misalignments between the perception of decision makers and citizens</a:t>
            </a:r>
          </a:p>
          <a:p>
            <a:pPr marL="457200" lvl="1" indent="-457200">
              <a:spcBef>
                <a:spcPts val="1000"/>
              </a:spcBef>
              <a:buFont typeface="Wingdings" panose="05000000000000000000" pitchFamily="2" charset="2"/>
              <a:buChar char="§"/>
            </a:pPr>
            <a:endParaRPr lang="en-GB" noProof="0" dirty="0"/>
          </a:p>
        </p:txBody>
      </p:sp>
      <p:sp>
        <p:nvSpPr>
          <p:cNvPr id="5" name="Slide Number Placeholder 4">
            <a:extLst>
              <a:ext uri="{FF2B5EF4-FFF2-40B4-BE49-F238E27FC236}">
                <a16:creationId xmlns:a16="http://schemas.microsoft.com/office/drawing/2014/main" id="{DB197ADE-7724-221F-4191-F65C0731C4BF}"/>
              </a:ext>
            </a:extLst>
          </p:cNvPr>
          <p:cNvSpPr>
            <a:spLocks noGrp="1"/>
          </p:cNvSpPr>
          <p:nvPr>
            <p:ph type="sldNum" sz="quarter" idx="4"/>
          </p:nvPr>
        </p:nvSpPr>
        <p:spPr/>
        <p:txBody>
          <a:bodyPr/>
          <a:lstStyle/>
          <a:p>
            <a:fld id="{437E7021-2E11-47B1-B0C5-16B4B8616A41}" type="slidenum">
              <a:rPr lang="en-US" smtClean="0"/>
              <a:pPr/>
              <a:t>28</a:t>
            </a:fld>
            <a:endParaRPr lang="en-US" dirty="0"/>
          </a:p>
        </p:txBody>
      </p:sp>
      <p:sp>
        <p:nvSpPr>
          <p:cNvPr id="7" name="Title 3">
            <a:extLst>
              <a:ext uri="{FF2B5EF4-FFF2-40B4-BE49-F238E27FC236}">
                <a16:creationId xmlns:a16="http://schemas.microsoft.com/office/drawing/2014/main" id="{D516CC26-5CF8-E69F-5FBD-0D2FD898066B}"/>
              </a:ext>
            </a:extLst>
          </p:cNvPr>
          <p:cNvSpPr>
            <a:spLocks noGrp="1"/>
          </p:cNvSpPr>
          <p:nvPr>
            <p:ph type="title"/>
          </p:nvPr>
        </p:nvSpPr>
        <p:spPr>
          <a:xfrm>
            <a:off x="2111828" y="482591"/>
            <a:ext cx="9014795" cy="503805"/>
          </a:xfrm>
        </p:spPr>
        <p:txBody>
          <a:bodyPr/>
          <a:lstStyle/>
          <a:p>
            <a:r>
              <a:rPr lang="en-US" dirty="0"/>
              <a:t>Conclusions</a:t>
            </a:r>
            <a:endParaRPr lang="en-150" dirty="0"/>
          </a:p>
        </p:txBody>
      </p:sp>
      <p:sp>
        <p:nvSpPr>
          <p:cNvPr id="2" name="Content Placeholder 2">
            <a:extLst>
              <a:ext uri="{FF2B5EF4-FFF2-40B4-BE49-F238E27FC236}">
                <a16:creationId xmlns:a16="http://schemas.microsoft.com/office/drawing/2014/main" id="{E5BD27CB-A1AB-219C-F1F9-9FCB502CB12D}"/>
              </a:ext>
            </a:extLst>
          </p:cNvPr>
          <p:cNvSpPr txBox="1">
            <a:spLocks/>
          </p:cNvSpPr>
          <p:nvPr/>
        </p:nvSpPr>
        <p:spPr>
          <a:xfrm>
            <a:off x="408685" y="3150062"/>
            <a:ext cx="11374629" cy="2564937"/>
          </a:xfrm>
          <a:prstGeom prst="rect">
            <a:avLst/>
          </a:prstGeom>
        </p:spPr>
        <p:txBody>
          <a:bodyPr/>
          <a:lstStyle>
            <a:lvl1pPr marL="228600" indent="-228600" algn="just" defTabSz="914400" rtl="0" eaLnBrk="1" latinLnBrk="0" hangingPunct="1">
              <a:lnSpc>
                <a:spcPct val="90000"/>
              </a:lnSpc>
              <a:spcBef>
                <a:spcPts val="1000"/>
              </a:spcBef>
              <a:buFont typeface="Arial" panose="020B0604020202020204" pitchFamily="34" charset="0"/>
              <a:buChar char="•"/>
              <a:defRPr sz="2400" kern="1200">
                <a:solidFill>
                  <a:srgbClr val="0F3743"/>
                </a:solidFill>
                <a:latin typeface="+mj-lt"/>
                <a:ea typeface="+mn-ea"/>
                <a:cs typeface="+mn-cs"/>
              </a:defRPr>
            </a:lvl1pPr>
            <a:lvl2pPr marL="685800" indent="-228600" algn="just" defTabSz="914400" rtl="0" eaLnBrk="1" latinLnBrk="0" hangingPunct="1">
              <a:lnSpc>
                <a:spcPct val="90000"/>
              </a:lnSpc>
              <a:spcBef>
                <a:spcPts val="500"/>
              </a:spcBef>
              <a:buFont typeface="Arial" panose="020B0604020202020204" pitchFamily="34" charset="0"/>
              <a:buChar char="•"/>
              <a:defRPr sz="2000" kern="1200">
                <a:solidFill>
                  <a:srgbClr val="0F3743"/>
                </a:solidFill>
                <a:latin typeface="+mj-lt"/>
                <a:ea typeface="+mn-ea"/>
                <a:cs typeface="+mn-cs"/>
              </a:defRPr>
            </a:lvl2pPr>
            <a:lvl3pPr marL="1143000" indent="-228600" algn="just" defTabSz="914400" rtl="0" eaLnBrk="1" latinLnBrk="0" hangingPunct="1">
              <a:lnSpc>
                <a:spcPct val="90000"/>
              </a:lnSpc>
              <a:spcBef>
                <a:spcPts val="500"/>
              </a:spcBef>
              <a:buFont typeface="Arial" panose="020B0604020202020204" pitchFamily="34" charset="0"/>
              <a:buChar char="•"/>
              <a:defRPr sz="1800" kern="1200">
                <a:solidFill>
                  <a:srgbClr val="0F3743"/>
                </a:solidFill>
                <a:latin typeface="+mj-lt"/>
                <a:ea typeface="+mn-ea"/>
                <a:cs typeface="+mn-cs"/>
              </a:defRPr>
            </a:lvl3pPr>
            <a:lvl4pPr marL="1600200" indent="-228600" algn="just" defTabSz="914400" rtl="0" eaLnBrk="1" latinLnBrk="0" hangingPunct="1">
              <a:lnSpc>
                <a:spcPct val="90000"/>
              </a:lnSpc>
              <a:spcBef>
                <a:spcPts val="500"/>
              </a:spcBef>
              <a:buFont typeface="Arial" panose="020B0604020202020204" pitchFamily="34" charset="0"/>
              <a:buChar char="•"/>
              <a:defRPr sz="1600" kern="1200">
                <a:solidFill>
                  <a:srgbClr val="0F3743"/>
                </a:solidFill>
                <a:latin typeface="+mj-lt"/>
                <a:ea typeface="+mn-ea"/>
                <a:cs typeface="+mn-cs"/>
              </a:defRPr>
            </a:lvl4pPr>
            <a:lvl5pPr marL="2057400" indent="-228600" algn="just" defTabSz="914400" rtl="0" eaLnBrk="1" latinLnBrk="0" hangingPunct="1">
              <a:lnSpc>
                <a:spcPct val="90000"/>
              </a:lnSpc>
              <a:spcBef>
                <a:spcPts val="500"/>
              </a:spcBef>
              <a:buFont typeface="Arial" panose="020B0604020202020204" pitchFamily="34" charset="0"/>
              <a:buChar char="•"/>
              <a:defRPr sz="1600" kern="1200">
                <a:solidFill>
                  <a:srgbClr val="0F3743"/>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457200">
              <a:spcBef>
                <a:spcPts val="1000"/>
              </a:spcBef>
              <a:buFont typeface="Wingdings" panose="05000000000000000000" pitchFamily="2" charset="2"/>
              <a:buChar char="§"/>
            </a:pPr>
            <a:r>
              <a:rPr lang="en-US" dirty="0"/>
              <a:t>Despite the so diverse cultures of mobility, the </a:t>
            </a:r>
            <a:r>
              <a:rPr lang="en-US" b="1" dirty="0"/>
              <a:t>centrality of cars </a:t>
            </a:r>
            <a:r>
              <a:rPr lang="en-US" dirty="0"/>
              <a:t>persists also in countries as Germany, more advanced in terms of sustainable mobility:</a:t>
            </a:r>
          </a:p>
          <a:p>
            <a:pPr marL="914400" lvl="2" indent="-457200">
              <a:spcBef>
                <a:spcPts val="1000"/>
              </a:spcBef>
              <a:buFont typeface="Wingdings" panose="05000000000000000000" pitchFamily="2" charset="2"/>
              <a:buChar char="Ø"/>
            </a:pPr>
            <a:r>
              <a:rPr lang="en-US" dirty="0"/>
              <a:t>it is related to the appealing car has for people, allowing, better than any other mode, comfort, flexibility, and possibility to carry objects and accompany someone. </a:t>
            </a:r>
          </a:p>
          <a:p>
            <a:pPr marL="457200" lvl="1" indent="-457200">
              <a:spcBef>
                <a:spcPts val="1000"/>
              </a:spcBef>
              <a:buFont typeface="Wingdings" panose="05000000000000000000" pitchFamily="2" charset="2"/>
              <a:buChar char="§"/>
            </a:pPr>
            <a:r>
              <a:rPr lang="en-US" b="1" dirty="0"/>
              <a:t>Attitudes toward technology is transversal </a:t>
            </a:r>
            <a:r>
              <a:rPr lang="en-US" dirty="0"/>
              <a:t>to the different cities but our samples were a bit </a:t>
            </a:r>
            <a:r>
              <a:rPr lang="en-US" b="1" dirty="0"/>
              <a:t>overeducated</a:t>
            </a:r>
            <a:r>
              <a:rPr lang="en-US" dirty="0"/>
              <a:t> compared to the average. This should induce a </a:t>
            </a:r>
            <a:r>
              <a:rPr lang="en-US" b="1" dirty="0"/>
              <a:t>cautiousness</a:t>
            </a:r>
            <a:r>
              <a:rPr lang="en-US" dirty="0"/>
              <a:t> in overestimating the adoption of digital technologies to support transport systems, not forgetting that in countries with a high average age this remains an issue</a:t>
            </a:r>
          </a:p>
          <a:p>
            <a:pPr marL="914400" lvl="2" indent="-457200">
              <a:spcBef>
                <a:spcPts val="1000"/>
              </a:spcBef>
              <a:buFont typeface="Wingdings" panose="05000000000000000000" pitchFamily="2" charset="2"/>
              <a:buChar char="Ø"/>
            </a:pPr>
            <a:endParaRPr lang="en-GB" dirty="0"/>
          </a:p>
        </p:txBody>
      </p:sp>
    </p:spTree>
    <p:extLst>
      <p:ext uri="{BB962C8B-B14F-4D97-AF65-F5344CB8AC3E}">
        <p14:creationId xmlns:p14="http://schemas.microsoft.com/office/powerpoint/2010/main" val="4261895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B6A96-6B5B-CBB8-BB4F-7C449308573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A62E77-85A2-FC59-0D4D-EC339215E2B2}"/>
              </a:ext>
            </a:extLst>
          </p:cNvPr>
          <p:cNvSpPr>
            <a:spLocks noGrp="1"/>
          </p:cNvSpPr>
          <p:nvPr>
            <p:ph idx="1"/>
          </p:nvPr>
        </p:nvSpPr>
        <p:spPr>
          <a:xfrm>
            <a:off x="409575" y="1448071"/>
            <a:ext cx="11374629" cy="878881"/>
          </a:xfrm>
        </p:spPr>
        <p:txBody>
          <a:bodyPr/>
          <a:lstStyle/>
          <a:p>
            <a:pPr marL="457200" lvl="1" indent="-457200">
              <a:spcBef>
                <a:spcPts val="1000"/>
              </a:spcBef>
              <a:buFont typeface="Wingdings" panose="05000000000000000000" pitchFamily="2" charset="2"/>
              <a:buChar char="§"/>
            </a:pPr>
            <a:r>
              <a:rPr lang="en-GB" noProof="0" dirty="0"/>
              <a:t>Relevant from a policy perspective, the cluster analysis distinguishes three clearly recognisable user profiles. The </a:t>
            </a:r>
            <a:r>
              <a:rPr lang="en-GB" b="1" noProof="0" dirty="0"/>
              <a:t>eco-friendly</a:t>
            </a:r>
            <a:r>
              <a:rPr lang="en-GB" noProof="0" dirty="0"/>
              <a:t> group represents the segment most predisposed to adopt sustainable mobility solutions</a:t>
            </a:r>
          </a:p>
        </p:txBody>
      </p:sp>
      <p:sp>
        <p:nvSpPr>
          <p:cNvPr id="5" name="Slide Number Placeholder 4">
            <a:extLst>
              <a:ext uri="{FF2B5EF4-FFF2-40B4-BE49-F238E27FC236}">
                <a16:creationId xmlns:a16="http://schemas.microsoft.com/office/drawing/2014/main" id="{E5C3FD14-8460-0747-2457-4F37C24BC69E}"/>
              </a:ext>
            </a:extLst>
          </p:cNvPr>
          <p:cNvSpPr>
            <a:spLocks noGrp="1"/>
          </p:cNvSpPr>
          <p:nvPr>
            <p:ph type="sldNum" sz="quarter" idx="4"/>
          </p:nvPr>
        </p:nvSpPr>
        <p:spPr/>
        <p:txBody>
          <a:bodyPr/>
          <a:lstStyle/>
          <a:p>
            <a:fld id="{437E7021-2E11-47B1-B0C5-16B4B8616A41}" type="slidenum">
              <a:rPr lang="en-US" smtClean="0"/>
              <a:pPr/>
              <a:t>29</a:t>
            </a:fld>
            <a:endParaRPr lang="en-US" dirty="0"/>
          </a:p>
        </p:txBody>
      </p:sp>
      <p:sp>
        <p:nvSpPr>
          <p:cNvPr id="7" name="Title 3">
            <a:extLst>
              <a:ext uri="{FF2B5EF4-FFF2-40B4-BE49-F238E27FC236}">
                <a16:creationId xmlns:a16="http://schemas.microsoft.com/office/drawing/2014/main" id="{BD090EF8-0C32-D5D3-DCE6-69A72D848F07}"/>
              </a:ext>
            </a:extLst>
          </p:cNvPr>
          <p:cNvSpPr>
            <a:spLocks noGrp="1"/>
          </p:cNvSpPr>
          <p:nvPr>
            <p:ph type="title"/>
          </p:nvPr>
        </p:nvSpPr>
        <p:spPr>
          <a:xfrm>
            <a:off x="2111828" y="482591"/>
            <a:ext cx="9014795" cy="503805"/>
          </a:xfrm>
        </p:spPr>
        <p:txBody>
          <a:bodyPr/>
          <a:lstStyle/>
          <a:p>
            <a:r>
              <a:rPr lang="en-US" dirty="0"/>
              <a:t>Conclusions</a:t>
            </a:r>
            <a:endParaRPr lang="en-150" dirty="0"/>
          </a:p>
        </p:txBody>
      </p:sp>
      <p:sp>
        <p:nvSpPr>
          <p:cNvPr id="2" name="Content Placeholder 2">
            <a:extLst>
              <a:ext uri="{FF2B5EF4-FFF2-40B4-BE49-F238E27FC236}">
                <a16:creationId xmlns:a16="http://schemas.microsoft.com/office/drawing/2014/main" id="{C518A4E0-4C0C-D81A-72EE-6DA2E3CE942A}"/>
              </a:ext>
            </a:extLst>
          </p:cNvPr>
          <p:cNvSpPr txBox="1">
            <a:spLocks/>
          </p:cNvSpPr>
          <p:nvPr/>
        </p:nvSpPr>
        <p:spPr>
          <a:xfrm>
            <a:off x="408685" y="2487123"/>
            <a:ext cx="11374629" cy="1536238"/>
          </a:xfrm>
          <a:prstGeom prst="rect">
            <a:avLst/>
          </a:prstGeom>
        </p:spPr>
        <p:txBody>
          <a:bodyPr/>
          <a:lstStyle>
            <a:lvl1pPr marL="228600" indent="-228600" algn="just" defTabSz="914400" rtl="0" eaLnBrk="1" latinLnBrk="0" hangingPunct="1">
              <a:lnSpc>
                <a:spcPct val="90000"/>
              </a:lnSpc>
              <a:spcBef>
                <a:spcPts val="1000"/>
              </a:spcBef>
              <a:buFont typeface="Arial" panose="020B0604020202020204" pitchFamily="34" charset="0"/>
              <a:buChar char="•"/>
              <a:defRPr sz="2400" kern="1200">
                <a:solidFill>
                  <a:srgbClr val="0F3743"/>
                </a:solidFill>
                <a:latin typeface="+mj-lt"/>
                <a:ea typeface="+mn-ea"/>
                <a:cs typeface="+mn-cs"/>
              </a:defRPr>
            </a:lvl1pPr>
            <a:lvl2pPr marL="685800" indent="-228600" algn="just" defTabSz="914400" rtl="0" eaLnBrk="1" latinLnBrk="0" hangingPunct="1">
              <a:lnSpc>
                <a:spcPct val="90000"/>
              </a:lnSpc>
              <a:spcBef>
                <a:spcPts val="500"/>
              </a:spcBef>
              <a:buFont typeface="Arial" panose="020B0604020202020204" pitchFamily="34" charset="0"/>
              <a:buChar char="•"/>
              <a:defRPr sz="2000" kern="1200">
                <a:solidFill>
                  <a:srgbClr val="0F3743"/>
                </a:solidFill>
                <a:latin typeface="+mj-lt"/>
                <a:ea typeface="+mn-ea"/>
                <a:cs typeface="+mn-cs"/>
              </a:defRPr>
            </a:lvl2pPr>
            <a:lvl3pPr marL="1143000" indent="-228600" algn="just" defTabSz="914400" rtl="0" eaLnBrk="1" latinLnBrk="0" hangingPunct="1">
              <a:lnSpc>
                <a:spcPct val="90000"/>
              </a:lnSpc>
              <a:spcBef>
                <a:spcPts val="500"/>
              </a:spcBef>
              <a:buFont typeface="Arial" panose="020B0604020202020204" pitchFamily="34" charset="0"/>
              <a:buChar char="•"/>
              <a:defRPr sz="1800" kern="1200">
                <a:solidFill>
                  <a:srgbClr val="0F3743"/>
                </a:solidFill>
                <a:latin typeface="+mj-lt"/>
                <a:ea typeface="+mn-ea"/>
                <a:cs typeface="+mn-cs"/>
              </a:defRPr>
            </a:lvl3pPr>
            <a:lvl4pPr marL="1600200" indent="-228600" algn="just" defTabSz="914400" rtl="0" eaLnBrk="1" latinLnBrk="0" hangingPunct="1">
              <a:lnSpc>
                <a:spcPct val="90000"/>
              </a:lnSpc>
              <a:spcBef>
                <a:spcPts val="500"/>
              </a:spcBef>
              <a:buFont typeface="Arial" panose="020B0604020202020204" pitchFamily="34" charset="0"/>
              <a:buChar char="•"/>
              <a:defRPr sz="1600" kern="1200">
                <a:solidFill>
                  <a:srgbClr val="0F3743"/>
                </a:solidFill>
                <a:latin typeface="+mj-lt"/>
                <a:ea typeface="+mn-ea"/>
                <a:cs typeface="+mn-cs"/>
              </a:defRPr>
            </a:lvl4pPr>
            <a:lvl5pPr marL="2057400" indent="-228600" algn="just" defTabSz="914400" rtl="0" eaLnBrk="1" latinLnBrk="0" hangingPunct="1">
              <a:lnSpc>
                <a:spcPct val="90000"/>
              </a:lnSpc>
              <a:spcBef>
                <a:spcPts val="500"/>
              </a:spcBef>
              <a:buFont typeface="Arial" panose="020B0604020202020204" pitchFamily="34" charset="0"/>
              <a:buChar char="•"/>
              <a:defRPr sz="1600" kern="1200">
                <a:solidFill>
                  <a:srgbClr val="0F3743"/>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457200">
              <a:spcBef>
                <a:spcPts val="0"/>
              </a:spcBef>
              <a:buFont typeface="Wingdings" panose="05000000000000000000" pitchFamily="2" charset="2"/>
              <a:buChar char="§"/>
            </a:pPr>
            <a:r>
              <a:rPr lang="en-US" dirty="0"/>
              <a:t>The factor with the greatest </a:t>
            </a:r>
            <a:r>
              <a:rPr lang="en-US" b="1" dirty="0"/>
              <a:t>discriminating</a:t>
            </a:r>
            <a:r>
              <a:rPr lang="en-US" dirty="0"/>
              <a:t> power among the clusters is the </a:t>
            </a:r>
            <a:r>
              <a:rPr lang="en-US" b="1" dirty="0"/>
              <a:t>propensity for active mobility</a:t>
            </a:r>
            <a:r>
              <a:rPr lang="en-US" dirty="0"/>
              <a:t>:</a:t>
            </a:r>
          </a:p>
          <a:p>
            <a:pPr marL="914400" lvl="2" indent="-457200">
              <a:spcBef>
                <a:spcPts val="0"/>
              </a:spcBef>
              <a:buFont typeface="Wingdings" panose="05000000000000000000" pitchFamily="2" charset="2"/>
              <a:buChar char="Ø"/>
            </a:pPr>
            <a:r>
              <a:rPr lang="en-US" dirty="0"/>
              <a:t>walking and cycling are not simply two travel options among others, but a real dividing line between different social and cultural profiles</a:t>
            </a:r>
          </a:p>
          <a:p>
            <a:pPr marL="914400" lvl="2" indent="-457200">
              <a:spcBef>
                <a:spcPts val="0"/>
              </a:spcBef>
              <a:buFont typeface="Wingdings" panose="05000000000000000000" pitchFamily="2" charset="2"/>
              <a:buChar char="Ø"/>
            </a:pPr>
            <a:r>
              <a:rPr lang="en-US" dirty="0"/>
              <a:t>thus, the strategies cannot be thought of as universally effective </a:t>
            </a:r>
            <a:r>
              <a:rPr lang="en-US" dirty="0">
                <a:sym typeface="Wingdings" panose="05000000000000000000" pitchFamily="2" charset="2"/>
              </a:rPr>
              <a:t> </a:t>
            </a:r>
            <a:r>
              <a:rPr lang="en-US" dirty="0"/>
              <a:t>segmentation also provides a key to calibrate tools, messages, and implementation priorities</a:t>
            </a:r>
          </a:p>
        </p:txBody>
      </p:sp>
      <p:sp>
        <p:nvSpPr>
          <p:cNvPr id="4" name="Content Placeholder 2">
            <a:extLst>
              <a:ext uri="{FF2B5EF4-FFF2-40B4-BE49-F238E27FC236}">
                <a16:creationId xmlns:a16="http://schemas.microsoft.com/office/drawing/2014/main" id="{81623AD8-EE7D-92A1-D0D4-F282EA61FC77}"/>
              </a:ext>
            </a:extLst>
          </p:cNvPr>
          <p:cNvSpPr txBox="1">
            <a:spLocks/>
          </p:cNvSpPr>
          <p:nvPr/>
        </p:nvSpPr>
        <p:spPr>
          <a:xfrm>
            <a:off x="408684" y="4024590"/>
            <a:ext cx="11374629" cy="878880"/>
          </a:xfrm>
          <a:prstGeom prst="rect">
            <a:avLst/>
          </a:prstGeom>
        </p:spPr>
        <p:txBody>
          <a:bodyPr/>
          <a:lstStyle>
            <a:lvl1pPr marL="228600" indent="-228600" algn="just" defTabSz="914400" rtl="0" eaLnBrk="1" latinLnBrk="0" hangingPunct="1">
              <a:lnSpc>
                <a:spcPct val="90000"/>
              </a:lnSpc>
              <a:spcBef>
                <a:spcPts val="1000"/>
              </a:spcBef>
              <a:buFont typeface="Arial" panose="020B0604020202020204" pitchFamily="34" charset="0"/>
              <a:buChar char="•"/>
              <a:defRPr sz="2400" kern="1200">
                <a:solidFill>
                  <a:srgbClr val="0F3743"/>
                </a:solidFill>
                <a:latin typeface="+mj-lt"/>
                <a:ea typeface="+mn-ea"/>
                <a:cs typeface="+mn-cs"/>
              </a:defRPr>
            </a:lvl1pPr>
            <a:lvl2pPr marL="685800" indent="-228600" algn="just" defTabSz="914400" rtl="0" eaLnBrk="1" latinLnBrk="0" hangingPunct="1">
              <a:lnSpc>
                <a:spcPct val="90000"/>
              </a:lnSpc>
              <a:spcBef>
                <a:spcPts val="500"/>
              </a:spcBef>
              <a:buFont typeface="Arial" panose="020B0604020202020204" pitchFamily="34" charset="0"/>
              <a:buChar char="•"/>
              <a:defRPr sz="2000" kern="1200">
                <a:solidFill>
                  <a:srgbClr val="0F3743"/>
                </a:solidFill>
                <a:latin typeface="+mj-lt"/>
                <a:ea typeface="+mn-ea"/>
                <a:cs typeface="+mn-cs"/>
              </a:defRPr>
            </a:lvl2pPr>
            <a:lvl3pPr marL="1143000" indent="-228600" algn="just" defTabSz="914400" rtl="0" eaLnBrk="1" latinLnBrk="0" hangingPunct="1">
              <a:lnSpc>
                <a:spcPct val="90000"/>
              </a:lnSpc>
              <a:spcBef>
                <a:spcPts val="500"/>
              </a:spcBef>
              <a:buFont typeface="Arial" panose="020B0604020202020204" pitchFamily="34" charset="0"/>
              <a:buChar char="•"/>
              <a:defRPr sz="1800" kern="1200">
                <a:solidFill>
                  <a:srgbClr val="0F3743"/>
                </a:solidFill>
                <a:latin typeface="+mj-lt"/>
                <a:ea typeface="+mn-ea"/>
                <a:cs typeface="+mn-cs"/>
              </a:defRPr>
            </a:lvl3pPr>
            <a:lvl4pPr marL="1600200" indent="-228600" algn="just" defTabSz="914400" rtl="0" eaLnBrk="1" latinLnBrk="0" hangingPunct="1">
              <a:lnSpc>
                <a:spcPct val="90000"/>
              </a:lnSpc>
              <a:spcBef>
                <a:spcPts val="500"/>
              </a:spcBef>
              <a:buFont typeface="Arial" panose="020B0604020202020204" pitchFamily="34" charset="0"/>
              <a:buChar char="•"/>
              <a:defRPr sz="1600" kern="1200">
                <a:solidFill>
                  <a:srgbClr val="0F3743"/>
                </a:solidFill>
                <a:latin typeface="+mj-lt"/>
                <a:ea typeface="+mn-ea"/>
                <a:cs typeface="+mn-cs"/>
              </a:defRPr>
            </a:lvl4pPr>
            <a:lvl5pPr marL="2057400" indent="-228600" algn="just" defTabSz="914400" rtl="0" eaLnBrk="1" latinLnBrk="0" hangingPunct="1">
              <a:lnSpc>
                <a:spcPct val="90000"/>
              </a:lnSpc>
              <a:spcBef>
                <a:spcPts val="500"/>
              </a:spcBef>
              <a:buFont typeface="Arial" panose="020B0604020202020204" pitchFamily="34" charset="0"/>
              <a:buChar char="•"/>
              <a:defRPr sz="1600" kern="1200">
                <a:solidFill>
                  <a:srgbClr val="0F3743"/>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457200">
              <a:spcBef>
                <a:spcPts val="1000"/>
              </a:spcBef>
              <a:buFont typeface="Wingdings" panose="05000000000000000000" pitchFamily="2" charset="2"/>
              <a:buChar char="§"/>
            </a:pPr>
            <a:r>
              <a:rPr lang="en-US" dirty="0"/>
              <a:t>One of the most important aspects of the integrated analysis is the remarkable </a:t>
            </a:r>
            <a:r>
              <a:rPr lang="en-US" b="1" dirty="0"/>
              <a:t>convergence</a:t>
            </a:r>
            <a:r>
              <a:rPr lang="en-US" dirty="0"/>
              <a:t>, in many contexts, between the priorities emerging in </a:t>
            </a:r>
            <a:r>
              <a:rPr lang="en-US" b="1" dirty="0"/>
              <a:t>focus groups </a:t>
            </a:r>
            <a:r>
              <a:rPr lang="en-US" dirty="0"/>
              <a:t>and the evaluations collected through </a:t>
            </a:r>
            <a:r>
              <a:rPr lang="en-US" b="1" dirty="0"/>
              <a:t>questionnaires</a:t>
            </a:r>
          </a:p>
        </p:txBody>
      </p:sp>
      <p:sp>
        <p:nvSpPr>
          <p:cNvPr id="6" name="Content Placeholder 2">
            <a:extLst>
              <a:ext uri="{FF2B5EF4-FFF2-40B4-BE49-F238E27FC236}">
                <a16:creationId xmlns:a16="http://schemas.microsoft.com/office/drawing/2014/main" id="{F3C2F13E-F853-2FE6-771F-09BEE19B8080}"/>
              </a:ext>
            </a:extLst>
          </p:cNvPr>
          <p:cNvSpPr txBox="1">
            <a:spLocks/>
          </p:cNvSpPr>
          <p:nvPr/>
        </p:nvSpPr>
        <p:spPr>
          <a:xfrm>
            <a:off x="408684" y="5052695"/>
            <a:ext cx="11374629" cy="1440179"/>
          </a:xfrm>
          <a:prstGeom prst="rect">
            <a:avLst/>
          </a:prstGeom>
        </p:spPr>
        <p:txBody>
          <a:bodyPr/>
          <a:lstStyle>
            <a:lvl1pPr marL="228600" indent="-228600" algn="just" defTabSz="914400" rtl="0" eaLnBrk="1" latinLnBrk="0" hangingPunct="1">
              <a:lnSpc>
                <a:spcPct val="90000"/>
              </a:lnSpc>
              <a:spcBef>
                <a:spcPts val="1000"/>
              </a:spcBef>
              <a:buFont typeface="Arial" panose="020B0604020202020204" pitchFamily="34" charset="0"/>
              <a:buChar char="•"/>
              <a:defRPr sz="2400" kern="1200">
                <a:solidFill>
                  <a:srgbClr val="0F3743"/>
                </a:solidFill>
                <a:latin typeface="+mj-lt"/>
                <a:ea typeface="+mn-ea"/>
                <a:cs typeface="+mn-cs"/>
              </a:defRPr>
            </a:lvl1pPr>
            <a:lvl2pPr marL="685800" indent="-228600" algn="just" defTabSz="914400" rtl="0" eaLnBrk="1" latinLnBrk="0" hangingPunct="1">
              <a:lnSpc>
                <a:spcPct val="90000"/>
              </a:lnSpc>
              <a:spcBef>
                <a:spcPts val="500"/>
              </a:spcBef>
              <a:buFont typeface="Arial" panose="020B0604020202020204" pitchFamily="34" charset="0"/>
              <a:buChar char="•"/>
              <a:defRPr sz="2000" kern="1200">
                <a:solidFill>
                  <a:srgbClr val="0F3743"/>
                </a:solidFill>
                <a:latin typeface="+mj-lt"/>
                <a:ea typeface="+mn-ea"/>
                <a:cs typeface="+mn-cs"/>
              </a:defRPr>
            </a:lvl2pPr>
            <a:lvl3pPr marL="1143000" indent="-228600" algn="just" defTabSz="914400" rtl="0" eaLnBrk="1" latinLnBrk="0" hangingPunct="1">
              <a:lnSpc>
                <a:spcPct val="90000"/>
              </a:lnSpc>
              <a:spcBef>
                <a:spcPts val="500"/>
              </a:spcBef>
              <a:buFont typeface="Arial" panose="020B0604020202020204" pitchFamily="34" charset="0"/>
              <a:buChar char="•"/>
              <a:defRPr sz="1800" kern="1200">
                <a:solidFill>
                  <a:srgbClr val="0F3743"/>
                </a:solidFill>
                <a:latin typeface="+mj-lt"/>
                <a:ea typeface="+mn-ea"/>
                <a:cs typeface="+mn-cs"/>
              </a:defRPr>
            </a:lvl3pPr>
            <a:lvl4pPr marL="1600200" indent="-228600" algn="just" defTabSz="914400" rtl="0" eaLnBrk="1" latinLnBrk="0" hangingPunct="1">
              <a:lnSpc>
                <a:spcPct val="90000"/>
              </a:lnSpc>
              <a:spcBef>
                <a:spcPts val="500"/>
              </a:spcBef>
              <a:buFont typeface="Arial" panose="020B0604020202020204" pitchFamily="34" charset="0"/>
              <a:buChar char="•"/>
              <a:defRPr sz="1600" kern="1200">
                <a:solidFill>
                  <a:srgbClr val="0F3743"/>
                </a:solidFill>
                <a:latin typeface="+mj-lt"/>
                <a:ea typeface="+mn-ea"/>
                <a:cs typeface="+mn-cs"/>
              </a:defRPr>
            </a:lvl4pPr>
            <a:lvl5pPr marL="2057400" indent="-228600" algn="just" defTabSz="914400" rtl="0" eaLnBrk="1" latinLnBrk="0" hangingPunct="1">
              <a:lnSpc>
                <a:spcPct val="90000"/>
              </a:lnSpc>
              <a:spcBef>
                <a:spcPts val="500"/>
              </a:spcBef>
              <a:buFont typeface="Arial" panose="020B0604020202020204" pitchFamily="34" charset="0"/>
              <a:buChar char="•"/>
              <a:defRPr sz="1600" kern="1200">
                <a:solidFill>
                  <a:srgbClr val="0F3743"/>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457200">
              <a:spcBef>
                <a:spcPts val="1000"/>
              </a:spcBef>
              <a:buFont typeface="Wingdings" panose="05000000000000000000" pitchFamily="2" charset="2"/>
              <a:buChar char="§"/>
            </a:pPr>
            <a:r>
              <a:rPr lang="en-US" dirty="0"/>
              <a:t>A second very strong cross-cutting result concerns the </a:t>
            </a:r>
            <a:r>
              <a:rPr lang="en-US" b="1" dirty="0"/>
              <a:t>nature of barriers</a:t>
            </a:r>
            <a:r>
              <a:rPr lang="en-US" dirty="0"/>
              <a:t>:</a:t>
            </a:r>
          </a:p>
          <a:p>
            <a:pPr marL="914400" lvl="2" indent="-457200">
              <a:spcBef>
                <a:spcPts val="0"/>
              </a:spcBef>
              <a:buFont typeface="Wingdings" panose="05000000000000000000" pitchFamily="2" charset="2"/>
              <a:buChar char="Ø"/>
            </a:pPr>
            <a:r>
              <a:rPr lang="en-US" dirty="0"/>
              <a:t>in different countries, obstacles are almost never solely attributable to a lack of funds. The shortage of resources is certainly present, but it is systematically accompanied by problems of </a:t>
            </a:r>
            <a:r>
              <a:rPr lang="en-US" b="1" dirty="0"/>
              <a:t>bureaucratic</a:t>
            </a:r>
            <a:r>
              <a:rPr lang="en-US" dirty="0"/>
              <a:t> complexity, </a:t>
            </a:r>
            <a:r>
              <a:rPr lang="en-US" b="1" dirty="0"/>
              <a:t>administrative fragmentation</a:t>
            </a:r>
            <a:r>
              <a:rPr lang="en-US" dirty="0"/>
              <a:t>, </a:t>
            </a:r>
            <a:r>
              <a:rPr lang="en-US" b="1" dirty="0"/>
              <a:t>poor integration between sectors</a:t>
            </a:r>
            <a:r>
              <a:rPr lang="en-US" dirty="0"/>
              <a:t>, </a:t>
            </a:r>
            <a:r>
              <a:rPr lang="en-US" b="1" dirty="0"/>
              <a:t>weak planning</a:t>
            </a:r>
            <a:r>
              <a:rPr lang="en-US" dirty="0"/>
              <a:t>, and </a:t>
            </a:r>
            <a:r>
              <a:rPr lang="en-US" b="1" dirty="0"/>
              <a:t>difficulties in coordination </a:t>
            </a:r>
            <a:r>
              <a:rPr lang="en-US" dirty="0"/>
              <a:t>between levels of government</a:t>
            </a:r>
          </a:p>
        </p:txBody>
      </p:sp>
    </p:spTree>
    <p:extLst>
      <p:ext uri="{BB962C8B-B14F-4D97-AF65-F5344CB8AC3E}">
        <p14:creationId xmlns:p14="http://schemas.microsoft.com/office/powerpoint/2010/main" val="2613950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D9C03-3678-8FC8-5F7C-437B916D895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EA6CC7-142C-8029-44EA-17478FAAE59E}"/>
              </a:ext>
            </a:extLst>
          </p:cNvPr>
          <p:cNvSpPr>
            <a:spLocks noGrp="1"/>
          </p:cNvSpPr>
          <p:nvPr>
            <p:ph idx="1"/>
          </p:nvPr>
        </p:nvSpPr>
        <p:spPr>
          <a:xfrm>
            <a:off x="409575" y="1459502"/>
            <a:ext cx="11374629" cy="1550640"/>
          </a:xfrm>
        </p:spPr>
        <p:txBody>
          <a:bodyPr/>
          <a:lstStyle/>
          <a:p>
            <a:pPr marL="457200" lvl="1" indent="-457200">
              <a:spcBef>
                <a:spcPts val="1000"/>
              </a:spcBef>
              <a:buFont typeface="Wingdings" panose="05000000000000000000" pitchFamily="2" charset="2"/>
              <a:buChar char="§"/>
            </a:pPr>
            <a:r>
              <a:rPr lang="en-US" noProof="0" dirty="0"/>
              <a:t>The evaluation of sustainable mobility strategies is strongly </a:t>
            </a:r>
            <a:r>
              <a:rPr lang="en-US" b="1" noProof="0" dirty="0"/>
              <a:t>shaped by local context </a:t>
            </a:r>
            <a:r>
              <a:rPr lang="en-US" noProof="0" dirty="0"/>
              <a:t>but reveals a set of shared priorities and recurring implementation challenges:</a:t>
            </a:r>
          </a:p>
          <a:p>
            <a:pPr marL="914400" lvl="2" indent="-457200">
              <a:spcBef>
                <a:spcPts val="1000"/>
              </a:spcBef>
              <a:buFont typeface="Wingdings" panose="05000000000000000000" pitchFamily="2" charset="2"/>
              <a:buChar char="Ø"/>
            </a:pPr>
            <a:r>
              <a:rPr lang="en-US" dirty="0"/>
              <a:t>a</a:t>
            </a:r>
            <a:r>
              <a:rPr lang="en-US" noProof="0" dirty="0"/>
              <a:t>cross the ULLs, </a:t>
            </a:r>
            <a:r>
              <a:rPr lang="en-US" b="1" noProof="0" dirty="0"/>
              <a:t>strategies directly affecting everyday mobility </a:t>
            </a:r>
            <a:r>
              <a:rPr lang="en-US" noProof="0" dirty="0"/>
              <a:t>— especially public transport improvement, walkability, cycling infrastructure, and public-space quality — consistently emerged as the most relevant, capable of producing visible and meaningful benefits in terms of accessibility, safety, comfort, and quality of life</a:t>
            </a:r>
            <a:endParaRPr lang="en-GB" noProof="0" dirty="0"/>
          </a:p>
        </p:txBody>
      </p:sp>
      <p:sp>
        <p:nvSpPr>
          <p:cNvPr id="5" name="Slide Number Placeholder 4">
            <a:extLst>
              <a:ext uri="{FF2B5EF4-FFF2-40B4-BE49-F238E27FC236}">
                <a16:creationId xmlns:a16="http://schemas.microsoft.com/office/drawing/2014/main" id="{32E83D00-6AA6-B88E-F9B3-0812F53FFEA6}"/>
              </a:ext>
            </a:extLst>
          </p:cNvPr>
          <p:cNvSpPr>
            <a:spLocks noGrp="1"/>
          </p:cNvSpPr>
          <p:nvPr>
            <p:ph type="sldNum" sz="quarter" idx="4"/>
          </p:nvPr>
        </p:nvSpPr>
        <p:spPr/>
        <p:txBody>
          <a:bodyPr/>
          <a:lstStyle/>
          <a:p>
            <a:fld id="{437E7021-2E11-47B1-B0C5-16B4B8616A41}" type="slidenum">
              <a:rPr lang="en-US" smtClean="0"/>
              <a:pPr/>
              <a:t>30</a:t>
            </a:fld>
            <a:endParaRPr lang="en-US" dirty="0"/>
          </a:p>
        </p:txBody>
      </p:sp>
      <p:sp>
        <p:nvSpPr>
          <p:cNvPr id="7" name="Title 3">
            <a:extLst>
              <a:ext uri="{FF2B5EF4-FFF2-40B4-BE49-F238E27FC236}">
                <a16:creationId xmlns:a16="http://schemas.microsoft.com/office/drawing/2014/main" id="{34CC4D8B-FE09-4BBF-32DF-414C2F9FBE14}"/>
              </a:ext>
            </a:extLst>
          </p:cNvPr>
          <p:cNvSpPr>
            <a:spLocks noGrp="1"/>
          </p:cNvSpPr>
          <p:nvPr>
            <p:ph type="title"/>
          </p:nvPr>
        </p:nvSpPr>
        <p:spPr>
          <a:xfrm>
            <a:off x="2111828" y="482591"/>
            <a:ext cx="9014795" cy="503805"/>
          </a:xfrm>
        </p:spPr>
        <p:txBody>
          <a:bodyPr/>
          <a:lstStyle/>
          <a:p>
            <a:r>
              <a:rPr lang="en-US" dirty="0"/>
              <a:t>Conclusions</a:t>
            </a:r>
            <a:endParaRPr lang="en-150" dirty="0"/>
          </a:p>
        </p:txBody>
      </p:sp>
      <p:sp>
        <p:nvSpPr>
          <p:cNvPr id="6" name="Content Placeholder 2">
            <a:extLst>
              <a:ext uri="{FF2B5EF4-FFF2-40B4-BE49-F238E27FC236}">
                <a16:creationId xmlns:a16="http://schemas.microsoft.com/office/drawing/2014/main" id="{295484EE-B3DC-D9F1-0223-1CBD6DBD296E}"/>
              </a:ext>
            </a:extLst>
          </p:cNvPr>
          <p:cNvSpPr txBox="1">
            <a:spLocks/>
          </p:cNvSpPr>
          <p:nvPr/>
        </p:nvSpPr>
        <p:spPr>
          <a:xfrm>
            <a:off x="408684" y="3178175"/>
            <a:ext cx="11374629" cy="1550640"/>
          </a:xfrm>
          <a:prstGeom prst="rect">
            <a:avLst/>
          </a:prstGeom>
        </p:spPr>
        <p:txBody>
          <a:bodyPr/>
          <a:lstStyle>
            <a:lvl1pPr marL="228600" indent="-228600" algn="just" defTabSz="914400" rtl="0" eaLnBrk="1" latinLnBrk="0" hangingPunct="1">
              <a:lnSpc>
                <a:spcPct val="90000"/>
              </a:lnSpc>
              <a:spcBef>
                <a:spcPts val="1000"/>
              </a:spcBef>
              <a:buFont typeface="Arial" panose="020B0604020202020204" pitchFamily="34" charset="0"/>
              <a:buChar char="•"/>
              <a:defRPr sz="2400" kern="1200">
                <a:solidFill>
                  <a:srgbClr val="0F3743"/>
                </a:solidFill>
                <a:latin typeface="+mj-lt"/>
                <a:ea typeface="+mn-ea"/>
                <a:cs typeface="+mn-cs"/>
              </a:defRPr>
            </a:lvl1pPr>
            <a:lvl2pPr marL="685800" indent="-228600" algn="just" defTabSz="914400" rtl="0" eaLnBrk="1" latinLnBrk="0" hangingPunct="1">
              <a:lnSpc>
                <a:spcPct val="90000"/>
              </a:lnSpc>
              <a:spcBef>
                <a:spcPts val="500"/>
              </a:spcBef>
              <a:buFont typeface="Arial" panose="020B0604020202020204" pitchFamily="34" charset="0"/>
              <a:buChar char="•"/>
              <a:defRPr sz="2000" kern="1200">
                <a:solidFill>
                  <a:srgbClr val="0F3743"/>
                </a:solidFill>
                <a:latin typeface="+mj-lt"/>
                <a:ea typeface="+mn-ea"/>
                <a:cs typeface="+mn-cs"/>
              </a:defRPr>
            </a:lvl2pPr>
            <a:lvl3pPr marL="1143000" indent="-228600" algn="just" defTabSz="914400" rtl="0" eaLnBrk="1" latinLnBrk="0" hangingPunct="1">
              <a:lnSpc>
                <a:spcPct val="90000"/>
              </a:lnSpc>
              <a:spcBef>
                <a:spcPts val="500"/>
              </a:spcBef>
              <a:buFont typeface="Arial" panose="020B0604020202020204" pitchFamily="34" charset="0"/>
              <a:buChar char="•"/>
              <a:defRPr sz="1800" kern="1200">
                <a:solidFill>
                  <a:srgbClr val="0F3743"/>
                </a:solidFill>
                <a:latin typeface="+mj-lt"/>
                <a:ea typeface="+mn-ea"/>
                <a:cs typeface="+mn-cs"/>
              </a:defRPr>
            </a:lvl3pPr>
            <a:lvl4pPr marL="1600200" indent="-228600" algn="just" defTabSz="914400" rtl="0" eaLnBrk="1" latinLnBrk="0" hangingPunct="1">
              <a:lnSpc>
                <a:spcPct val="90000"/>
              </a:lnSpc>
              <a:spcBef>
                <a:spcPts val="500"/>
              </a:spcBef>
              <a:buFont typeface="Arial" panose="020B0604020202020204" pitchFamily="34" charset="0"/>
              <a:buChar char="•"/>
              <a:defRPr sz="1600" kern="1200">
                <a:solidFill>
                  <a:srgbClr val="0F3743"/>
                </a:solidFill>
                <a:latin typeface="+mj-lt"/>
                <a:ea typeface="+mn-ea"/>
                <a:cs typeface="+mn-cs"/>
              </a:defRPr>
            </a:lvl4pPr>
            <a:lvl5pPr marL="2057400" indent="-228600" algn="just" defTabSz="914400" rtl="0" eaLnBrk="1" latinLnBrk="0" hangingPunct="1">
              <a:lnSpc>
                <a:spcPct val="90000"/>
              </a:lnSpc>
              <a:spcBef>
                <a:spcPts val="500"/>
              </a:spcBef>
              <a:buFont typeface="Arial" panose="020B0604020202020204" pitchFamily="34" charset="0"/>
              <a:buChar char="•"/>
              <a:defRPr sz="1600" kern="1200">
                <a:solidFill>
                  <a:srgbClr val="0F3743"/>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457200">
              <a:spcBef>
                <a:spcPts val="0"/>
              </a:spcBef>
              <a:buFont typeface="Wingdings" panose="05000000000000000000" pitchFamily="2" charset="2"/>
              <a:buChar char="§"/>
            </a:pPr>
            <a:r>
              <a:rPr lang="en-GB" noProof="0" dirty="0"/>
              <a:t>Participants consistently </a:t>
            </a:r>
            <a:r>
              <a:rPr lang="en-GB" b="1" noProof="0" dirty="0"/>
              <a:t>distinguished between structural and enabling strategies</a:t>
            </a:r>
            <a:r>
              <a:rPr lang="en-GB" noProof="0" dirty="0"/>
              <a:t>:</a:t>
            </a:r>
          </a:p>
          <a:p>
            <a:pPr marL="914400" lvl="2" indent="-457200">
              <a:spcBef>
                <a:spcPts val="0"/>
              </a:spcBef>
              <a:buFont typeface="Wingdings" panose="05000000000000000000" pitchFamily="2" charset="2"/>
              <a:buChar char="Ø"/>
            </a:pPr>
            <a:r>
              <a:rPr lang="en-GB" noProof="0" dirty="0"/>
              <a:t>measures related to participation, governance, communication, education, social infrastructure, and digital tools were often recognised as important, but they were rarely seen as substitutes for core transport and public-space interventions</a:t>
            </a:r>
          </a:p>
          <a:p>
            <a:pPr marL="914400" lvl="2" indent="-457200">
              <a:spcBef>
                <a:spcPts val="0"/>
              </a:spcBef>
              <a:buFont typeface="Wingdings" panose="05000000000000000000" pitchFamily="2" charset="2"/>
              <a:buChar char="Ø"/>
            </a:pPr>
            <a:r>
              <a:rPr lang="en-GB" noProof="0" dirty="0"/>
              <a:t>instead, they were treated as supporting conditions that can strengthen the implementation and acceptance of more structural strategies</a:t>
            </a:r>
          </a:p>
        </p:txBody>
      </p:sp>
      <p:sp>
        <p:nvSpPr>
          <p:cNvPr id="9" name="CasellaDiTesto 8">
            <a:extLst>
              <a:ext uri="{FF2B5EF4-FFF2-40B4-BE49-F238E27FC236}">
                <a16:creationId xmlns:a16="http://schemas.microsoft.com/office/drawing/2014/main" id="{8CC2E2F5-45E9-EA1D-FE7F-FC73AFFA688C}"/>
              </a:ext>
            </a:extLst>
          </p:cNvPr>
          <p:cNvSpPr txBox="1"/>
          <p:nvPr/>
        </p:nvSpPr>
        <p:spPr>
          <a:xfrm>
            <a:off x="2578416" y="5075332"/>
            <a:ext cx="7035164" cy="707886"/>
          </a:xfrm>
          <a:prstGeom prst="rect">
            <a:avLst/>
          </a:prstGeom>
          <a:noFill/>
        </p:spPr>
        <p:txBody>
          <a:bodyPr wrap="square">
            <a:spAutoFit/>
          </a:bodyPr>
          <a:lstStyle/>
          <a:p>
            <a:pPr algn="ctr"/>
            <a:r>
              <a:rPr lang="en-GB" sz="2000" noProof="0" dirty="0">
                <a:latin typeface="+mj-lt"/>
              </a:rPr>
              <a:t>Effective transport policies should combine hard and soft measures rather than relying on one type alone</a:t>
            </a:r>
            <a:endParaRPr lang="en-GB" sz="2000" dirty="0">
              <a:latin typeface="+mj-lt"/>
            </a:endParaRPr>
          </a:p>
        </p:txBody>
      </p:sp>
      <p:sp>
        <p:nvSpPr>
          <p:cNvPr id="10" name="Freccia in giù 9">
            <a:extLst>
              <a:ext uri="{FF2B5EF4-FFF2-40B4-BE49-F238E27FC236}">
                <a16:creationId xmlns:a16="http://schemas.microsoft.com/office/drawing/2014/main" id="{ADCF5F7D-B660-59C7-EFFB-566CD0F44690}"/>
              </a:ext>
            </a:extLst>
          </p:cNvPr>
          <p:cNvSpPr/>
          <p:nvPr/>
        </p:nvSpPr>
        <p:spPr>
          <a:xfrm>
            <a:off x="5292090" y="4728815"/>
            <a:ext cx="1554480" cy="25466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54739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7F1B6B3-7B9E-BB3C-E212-B8F45C7A6BAC}"/>
              </a:ext>
            </a:extLst>
          </p:cNvPr>
          <p:cNvSpPr>
            <a:spLocks noGrp="1"/>
          </p:cNvSpPr>
          <p:nvPr>
            <p:ph type="body" sz="quarter" idx="12"/>
          </p:nvPr>
        </p:nvSpPr>
        <p:spPr>
          <a:xfrm>
            <a:off x="1588293" y="3177381"/>
            <a:ext cx="9015413" cy="503238"/>
          </a:xfrm>
        </p:spPr>
        <p:txBody>
          <a:bodyPr/>
          <a:lstStyle/>
          <a:p>
            <a:r>
              <a:rPr lang="en-TR" dirty="0"/>
              <a:t>THANK</a:t>
            </a:r>
            <a:r>
              <a:rPr lang="it-IT" dirty="0"/>
              <a:t>S FOR YOUR ATTENTION</a:t>
            </a:r>
            <a:r>
              <a:rPr lang="en-TR" dirty="0"/>
              <a:t>.</a:t>
            </a:r>
          </a:p>
        </p:txBody>
      </p:sp>
      <p:sp>
        <p:nvSpPr>
          <p:cNvPr id="5" name="Slide Number Placeholder 4">
            <a:extLst>
              <a:ext uri="{FF2B5EF4-FFF2-40B4-BE49-F238E27FC236}">
                <a16:creationId xmlns:a16="http://schemas.microsoft.com/office/drawing/2014/main" id="{B55A86AA-8DE7-0D6B-80D4-8FA2A36523D2}"/>
              </a:ext>
            </a:extLst>
          </p:cNvPr>
          <p:cNvSpPr>
            <a:spLocks noGrp="1"/>
          </p:cNvSpPr>
          <p:nvPr>
            <p:ph type="sldNum" sz="quarter" idx="4"/>
          </p:nvPr>
        </p:nvSpPr>
        <p:spPr/>
        <p:txBody>
          <a:bodyPr/>
          <a:lstStyle/>
          <a:p>
            <a:fld id="{437E7021-2E11-47B1-B0C5-16B4B8616A41}" type="slidenum">
              <a:rPr lang="en-US" smtClean="0"/>
              <a:pPr/>
              <a:t>31</a:t>
            </a:fld>
            <a:endParaRPr lang="en-US" dirty="0"/>
          </a:p>
        </p:txBody>
      </p:sp>
    </p:spTree>
    <p:extLst>
      <p:ext uri="{BB962C8B-B14F-4D97-AF65-F5344CB8AC3E}">
        <p14:creationId xmlns:p14="http://schemas.microsoft.com/office/powerpoint/2010/main" val="21163783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abdc901-38e4-4ce0-9271-bfce9896674a}" enabled="1" method="Standard" siteId="{d12f890a-950a-4680-8ca7-5a36f0889cd3}" removed="0"/>
</clbl:labelList>
</file>

<file path=docProps/app.xml><?xml version="1.0" encoding="utf-8"?>
<Properties xmlns="http://schemas.openxmlformats.org/officeDocument/2006/extended-properties" xmlns:vt="http://schemas.openxmlformats.org/officeDocument/2006/docPropsVTypes">
  <TotalTime>2903</TotalTime>
  <Words>2545</Words>
  <Application>Microsoft Office PowerPoint</Application>
  <PresentationFormat>Widescreen</PresentationFormat>
  <Paragraphs>187</Paragraphs>
  <Slides>31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Calibri Light</vt:lpstr>
      <vt:lpstr>Symbol</vt:lpstr>
      <vt:lpstr>Wingdings</vt:lpstr>
      <vt:lpstr>Office Theme</vt:lpstr>
      <vt:lpstr>Prof. Cristina Pronello</vt:lpstr>
      <vt:lpstr>Cross-sectional assessment: objectives</vt:lpstr>
      <vt:lpstr>Cross-sectional assessment: methodology</vt:lpstr>
      <vt:lpstr>Methodology: data collection</vt:lpstr>
      <vt:lpstr>Methodology: sampling plan and survey administration</vt:lpstr>
      <vt:lpstr>Methodology: data analysis design</vt:lpstr>
      <vt:lpstr>Methodology: data analysis design</vt:lpstr>
      <vt:lpstr>Methodology: data analysis design</vt:lpstr>
      <vt:lpstr>Results: the sample</vt:lpstr>
      <vt:lpstr>Results: the sample</vt:lpstr>
      <vt:lpstr>Results: the mobility patterns</vt:lpstr>
      <vt:lpstr>Results: the mobility patterns</vt:lpstr>
      <vt:lpstr>Results: the mobility patterns</vt:lpstr>
      <vt:lpstr>Results: the mobility patterns</vt:lpstr>
      <vt:lpstr>Results: the perception of 15-min accessibility on foot</vt:lpstr>
      <vt:lpstr>Results: the importance of strategies</vt:lpstr>
      <vt:lpstr>Results: evaluation of barriers to implement strategies</vt:lpstr>
      <vt:lpstr>Results: evaluation of expected impact of strategies</vt:lpstr>
      <vt:lpstr>Results: citizens’ perception of strategies</vt:lpstr>
      <vt:lpstr>Results: average importance values per cluster and per country</vt:lpstr>
      <vt:lpstr>Results: average importance values per cluster and per country</vt:lpstr>
      <vt:lpstr>Results: comparative analysis of barriers per cluster and country</vt:lpstr>
      <vt:lpstr>Results: comparative analysis of impacts per cluster and country</vt:lpstr>
      <vt:lpstr>Results: the focus groups</vt:lpstr>
      <vt:lpstr>Results: the focus groups</vt:lpstr>
      <vt:lpstr>Results: the focus groups</vt:lpstr>
      <vt:lpstr>Results: the key take-away from focus groups</vt:lpstr>
      <vt:lpstr>Conclusions</vt:lpstr>
      <vt:lpstr>Conclusions</vt:lpstr>
      <vt:lpstr>Conclusions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Spatial-IST</dc:creator>
  <cp:lastModifiedBy>Justine Gangneux</cp:lastModifiedBy>
  <cp:revision>413</cp:revision>
  <dcterms:created xsi:type="dcterms:W3CDTF">2024-07-05T09:50:49Z</dcterms:created>
  <dcterms:modified xsi:type="dcterms:W3CDTF">2026-05-27T10:17:31Z</dcterms:modified>
</cp:coreProperties>
</file>