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0" r:id="rId4"/>
    <p:sldId id="259" r:id="rId5"/>
    <p:sldId id="267" r:id="rId6"/>
    <p:sldId id="262" r:id="rId7"/>
    <p:sldId id="263" r:id="rId8"/>
    <p:sldId id="264" r:id="rId9"/>
    <p:sldId id="265" r:id="rId10"/>
    <p:sldId id="266" r:id="rId11"/>
    <p:sldId id="261" r:id="rId1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857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5BC8C37-8F92-10B1-46E2-3F3C57B0614F}" v="35" dt="2026-05-27T08:40:41.46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4" autoAdjust="0"/>
    <p:restoredTop sz="94660"/>
  </p:normalViewPr>
  <p:slideViewPr>
    <p:cSldViewPr snapToGrid="0" showGuides="1">
      <p:cViewPr varScale="1">
        <p:scale>
          <a:sx n="138" d="100"/>
          <a:sy n="138" d="100"/>
        </p:scale>
        <p:origin x="108" y="270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NA IBRAEVA" userId="S::a.ibraeva@upm.es::784dc29e-5931-4502-89d4-fafc78741c46" providerId="AD" clId="Web-{F5BC8C37-8F92-10B1-46E2-3F3C57B0614F}"/>
    <pc:docChg chg="modSld">
      <pc:chgData name="ANNA IBRAEVA" userId="S::a.ibraeva@upm.es::784dc29e-5931-4502-89d4-fafc78741c46" providerId="AD" clId="Web-{F5BC8C37-8F92-10B1-46E2-3F3C57B0614F}" dt="2026-05-27T08:40:39.882" v="35" actId="20577"/>
      <pc:docMkLst>
        <pc:docMk/>
      </pc:docMkLst>
      <pc:sldChg chg="modSp">
        <pc:chgData name="ANNA IBRAEVA" userId="S::a.ibraeva@upm.es::784dc29e-5931-4502-89d4-fafc78741c46" providerId="AD" clId="Web-{F5BC8C37-8F92-10B1-46E2-3F3C57B0614F}" dt="2026-05-27T08:40:39.882" v="35" actId="20577"/>
        <pc:sldMkLst>
          <pc:docMk/>
          <pc:sldMk cId="2587550925" sldId="259"/>
        </pc:sldMkLst>
        <pc:spChg chg="mod">
          <ac:chgData name="ANNA IBRAEVA" userId="S::a.ibraeva@upm.es::784dc29e-5931-4502-89d4-fafc78741c46" providerId="AD" clId="Web-{F5BC8C37-8F92-10B1-46E2-3F3C57B0614F}" dt="2026-05-27T08:40:39.882" v="35" actId="20577"/>
          <ac:spMkLst>
            <pc:docMk/>
            <pc:sldMk cId="2587550925" sldId="259"/>
            <ac:spMk id="3" creationId="{BE51FD67-87F2-CDCF-834B-145EE84814A9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F55FFD-8BB7-6B85-8B52-C82089E57A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1AF4B2A-B6A3-F29C-CAF9-34EF065933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6AF007E-F385-6080-D4DC-4774CA07D2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37254-BA5C-4BEC-81D7-E2A9F283AD4E}" type="datetimeFigureOut">
              <a:rPr lang="es-ES" smtClean="0"/>
              <a:t>27/05/2026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A433789-EE2D-8001-19EE-1FD2E3987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3E843AA-E51F-16D8-94F5-A10163781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73819-FEC8-4FF9-B574-04DE7B4642AF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58316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1C60D0-C563-C831-D650-7AE0D085C9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D2A449F-43D3-EC19-EB37-BF32C01526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D872F64-3644-7B32-4797-A892490A0E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37254-BA5C-4BEC-81D7-E2A9F283AD4E}" type="datetimeFigureOut">
              <a:rPr lang="es-ES" smtClean="0"/>
              <a:t>27/05/2026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40B6638-CE07-25DA-15FB-1BA5295A6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8E6CFF0-24BC-1A1D-BA56-BF790987B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73819-FEC8-4FF9-B574-04DE7B4642AF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986393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0779AA-6F22-0C4D-AEF1-475CBBA2B3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D682C15-23F9-317A-63C9-0E31A4ECA3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DE07B3F-9CF6-BACE-54DC-6E5004C485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37254-BA5C-4BEC-81D7-E2A9F283AD4E}" type="datetimeFigureOut">
              <a:rPr lang="es-ES" smtClean="0"/>
              <a:t>27/05/2026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AAFA9A3-65B6-D376-C588-5D95AB1B0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21C06D4-603E-91E7-3E9A-A02600351B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73819-FEC8-4FF9-B574-04DE7B4642AF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633021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8401B8-24D5-1151-6A2F-E197DCAAC5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D806FD0-2AFE-F40B-4D76-D8A95E1375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C61ED1F-D285-FBA1-F9CB-E83130F217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6E635FF-728C-7811-F3CF-A3BC23F22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37254-BA5C-4BEC-81D7-E2A9F283AD4E}" type="datetimeFigureOut">
              <a:rPr lang="es-ES" smtClean="0"/>
              <a:t>27/05/2026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EF61548-D61B-CF9A-1598-6F6E76374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BEF31ED-3CC3-0641-04A1-A0610CA16F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73819-FEC8-4FF9-B574-04DE7B4642AF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569034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464C4A-07E0-4CBB-F06E-124518A24E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E63EF7A-70EB-B43B-DF93-14B2C745A5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0B1576B-7EF1-09B6-D70A-2A98DAB745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0A20587A-AC00-D7FF-9814-FD012DCAE3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625AF3AE-65A2-C98E-798C-3C82A743E6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477561A-A1D6-2943-1714-865DEE7AAB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37254-BA5C-4BEC-81D7-E2A9F283AD4E}" type="datetimeFigureOut">
              <a:rPr lang="es-ES" smtClean="0"/>
              <a:t>27/05/2026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35FD1DB-5171-3D6A-B9CC-1BA3A74D2E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C54EA918-AEA3-4A82-FB16-3498EB41C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73819-FEC8-4FF9-B574-04DE7B4642AF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141152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42F6DD-D873-5B2D-1F07-736DE56637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76187A4-D9A1-5803-5F7B-4F7B4A74B6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37254-BA5C-4BEC-81D7-E2A9F283AD4E}" type="datetimeFigureOut">
              <a:rPr lang="es-ES" smtClean="0"/>
              <a:t>27/05/2026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5F77FF9-1DF1-C8B8-179E-ECFCEE8230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5BC5318-A2B0-AC35-127B-5110A4F1A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73819-FEC8-4FF9-B574-04DE7B4642AF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644966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0763DFD-91B2-BF74-2915-6516E32C0B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37254-BA5C-4BEC-81D7-E2A9F283AD4E}" type="datetimeFigureOut">
              <a:rPr lang="es-ES" smtClean="0"/>
              <a:t>27/05/2026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BEF70D4-7DD0-50F0-24C4-319F823251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3D594E8-9D49-1237-6A45-6E297C2DD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73819-FEC8-4FF9-B574-04DE7B4642AF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620331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66FC3B-8D4D-1D04-A241-29D70D0049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D486457-F809-AAA0-9BC8-219868BE57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74AD873-CBEF-AED4-71D8-9E6E6FC33A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E47A2CA-5969-9694-61FC-F246484954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37254-BA5C-4BEC-81D7-E2A9F283AD4E}" type="datetimeFigureOut">
              <a:rPr lang="es-ES" smtClean="0"/>
              <a:t>27/05/2026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4880A37-3E2B-610D-36DF-D0E61606C5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0326D74-EA36-EBB0-A82F-1257D2179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73819-FEC8-4FF9-B574-04DE7B4642AF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001775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E8DEAF-52DA-3C59-DB01-7608CEFA6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148346AB-EA05-CC0C-B69B-40C954A63D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87B1C43-99F0-126B-6075-D0BF950A4D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D069219-20EF-09D0-E66A-7458C769B2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37254-BA5C-4BEC-81D7-E2A9F283AD4E}" type="datetimeFigureOut">
              <a:rPr lang="es-ES" smtClean="0"/>
              <a:t>27/05/2026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F724778-A333-E7A5-858C-861D0BBCB1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7D4A335-94AD-4461-361F-36F0B297C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73819-FEC8-4FF9-B574-04DE7B4642AF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736339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1B0DD8-BA9E-A661-7F67-20B2C200F4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CD32FC4-4199-70E7-8274-A32719E01B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9476D03-3E02-0EC3-E9F5-EB06A7B84C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37254-BA5C-4BEC-81D7-E2A9F283AD4E}" type="datetimeFigureOut">
              <a:rPr lang="es-ES" smtClean="0"/>
              <a:t>27/05/2026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5710E71-E327-C1D1-8532-4D296F5B24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15370F3-304C-12BF-173D-D2DB68E484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73819-FEC8-4FF9-B574-04DE7B4642AF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40311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ED398B6-CE1B-51AB-421B-4231FDEA11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4CB76B5-96A6-F83D-8BF1-253F8A0063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CECDD49-5A2B-01BB-63D1-96FBA5DE27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37254-BA5C-4BEC-81D7-E2A9F283AD4E}" type="datetimeFigureOut">
              <a:rPr lang="es-ES" smtClean="0"/>
              <a:t>27/05/2026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621247F-19D5-3515-A808-1CE375EE93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228EE95-DD0C-5E9E-4755-58EBD9DC0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73819-FEC8-4FF9-B574-04DE7B4642AF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284321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2">
            <a:extLst>
              <a:ext uri="{FF2B5EF4-FFF2-40B4-BE49-F238E27FC236}">
                <a16:creationId xmlns:a16="http://schemas.microsoft.com/office/drawing/2014/main" id="{E62081EB-ABC8-4E87-A959-3F709C38BD24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11433175" y="264397"/>
            <a:ext cx="695479" cy="84900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dirty="0"/>
              <a:t>Logo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141E84-4CBD-4E9A-970F-61FC82A4FE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9575" y="1505221"/>
            <a:ext cx="11374629" cy="4870188"/>
          </a:xfrm>
          <a:prstGeom prst="rect">
            <a:avLst/>
          </a:prstGeom>
        </p:spPr>
        <p:txBody>
          <a:bodyPr/>
          <a:lstStyle>
            <a:lvl1pPr algn="just">
              <a:defRPr sz="2400">
                <a:solidFill>
                  <a:srgbClr val="0F3743"/>
                </a:solidFill>
                <a:latin typeface="+mj-lt"/>
              </a:defRPr>
            </a:lvl1pPr>
            <a:lvl2pPr algn="just">
              <a:defRPr sz="2000">
                <a:solidFill>
                  <a:srgbClr val="0F3743"/>
                </a:solidFill>
                <a:latin typeface="+mj-lt"/>
              </a:defRPr>
            </a:lvl2pPr>
            <a:lvl3pPr algn="just">
              <a:defRPr sz="1800">
                <a:solidFill>
                  <a:srgbClr val="0F3743"/>
                </a:solidFill>
                <a:latin typeface="+mj-lt"/>
              </a:defRPr>
            </a:lvl3pPr>
            <a:lvl4pPr algn="just">
              <a:defRPr sz="1600">
                <a:solidFill>
                  <a:srgbClr val="0F3743"/>
                </a:solidFill>
                <a:latin typeface="+mj-lt"/>
              </a:defRPr>
            </a:lvl4pPr>
            <a:lvl5pPr algn="just">
              <a:defRPr sz="1600">
                <a:solidFill>
                  <a:srgbClr val="0F3743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Content Placeholder 8">
            <a:extLst>
              <a:ext uri="{FF2B5EF4-FFF2-40B4-BE49-F238E27FC236}">
                <a16:creationId xmlns:a16="http://schemas.microsoft.com/office/drawing/2014/main" id="{25F8E218-C2A3-4660-ACD8-0A5AD2E586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8" y="367493"/>
            <a:ext cx="2001688" cy="745912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B675D0C-95BA-49DB-8D29-B3F2AEC94D85}"/>
              </a:ext>
            </a:extLst>
          </p:cNvPr>
          <p:cNvSpPr/>
          <p:nvPr userDrawn="1"/>
        </p:nvSpPr>
        <p:spPr>
          <a:xfrm>
            <a:off x="0" y="1166623"/>
            <a:ext cx="4845049" cy="102093"/>
          </a:xfrm>
          <a:prstGeom prst="rect">
            <a:avLst/>
          </a:prstGeom>
          <a:solidFill>
            <a:srgbClr val="185750"/>
          </a:solidFill>
          <a:ln>
            <a:solidFill>
              <a:srgbClr val="1857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E9AF4E4B-E96C-4C84-99DC-A3B8BE644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1828" y="482591"/>
            <a:ext cx="9014795" cy="503805"/>
          </a:xfrm>
          <a:prstGeom prst="rect">
            <a:avLst/>
          </a:prstGeom>
        </p:spPr>
        <p:txBody>
          <a:bodyPr anchor="b"/>
          <a:lstStyle>
            <a:lvl1pPr algn="l">
              <a:defRPr sz="2800" b="1">
                <a:solidFill>
                  <a:srgbClr val="0F3743"/>
                </a:solidFill>
              </a:defRPr>
            </a:lvl1pPr>
          </a:lstStyle>
          <a:p>
            <a:r>
              <a:rPr lang="en-US" dirty="0"/>
              <a:t>Click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6462FAE-5BE2-404A-9DD2-DF28AE439C7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45" b="17091"/>
          <a:stretch/>
        </p:blipFill>
        <p:spPr>
          <a:xfrm>
            <a:off x="4307753" y="6469574"/>
            <a:ext cx="3576492" cy="388426"/>
          </a:xfrm>
          <a:prstGeom prst="rect">
            <a:avLst/>
          </a:prstGeom>
        </p:spPr>
      </p:pic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79B69C91-C538-467F-B026-0684B5564D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30833" y="6492875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85750"/>
                </a:solidFill>
                <a:latin typeface="+mj-lt"/>
              </a:defRPr>
            </a:lvl1pPr>
          </a:lstStyle>
          <a:p>
            <a:fld id="{437E7021-2E11-47B1-B0C5-16B4B8616A4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93444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E32DCD92-A40C-C71D-0945-7D53DD8A6C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B1765C9-0E4B-44C8-422F-93B6380F59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14C07FB-6E53-D2FA-106C-AD6CFBCF0FF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1837254-BA5C-4BEC-81D7-E2A9F283AD4E}" type="datetimeFigureOut">
              <a:rPr lang="es-ES" smtClean="0"/>
              <a:t>27/05/2026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713AE99-4013-AF5A-D7F9-2C992E1977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D49BF2A-7E28-3198-33A7-9C13C94E01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4D73819-FEC8-4FF9-B574-04DE7B4642AF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8801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orthcoming.info/" TargetMode="Externa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Relationship Id="rId4" Type="http://schemas.openxmlformats.org/officeDocument/2006/relationships/hyperlink" Target="http://www.linkedin.com/company/forthcomingproject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7E27306-3595-091C-3F15-B1A1DFBCF7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97762" y="640080"/>
            <a:ext cx="6251110" cy="3566160"/>
          </a:xfrm>
        </p:spPr>
        <p:txBody>
          <a:bodyPr anchor="t">
            <a:normAutofit fontScale="90000"/>
          </a:bodyPr>
          <a:lstStyle/>
          <a:p>
            <a:pPr algn="l"/>
            <a:br>
              <a:rPr lang="es-ES" sz="4200" dirty="0"/>
            </a:br>
            <a:r>
              <a:rPr lang="en-US" sz="5742" b="1" dirty="0">
                <a:solidFill>
                  <a:srgbClr val="185750"/>
                </a:solidFill>
                <a:latin typeface="Aptos ExtraBold" panose="020B0004020202020204" pitchFamily="34" charset="0"/>
              </a:rPr>
              <a:t>15-minute City Implementation Guidebook for Suburban Areas</a:t>
            </a:r>
            <a:br>
              <a:rPr lang="en-US" sz="4200" dirty="0"/>
            </a:br>
            <a:endParaRPr lang="es-ES" sz="4200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4C5211A-7E8B-7C52-6C57-DC52D5608C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97760" y="4636008"/>
            <a:ext cx="6251111" cy="1572768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latin typeface="+mj-lt"/>
              </a:rPr>
              <a:t>Anna Ibraeva - UPM</a:t>
            </a:r>
            <a:endParaRPr lang="es-ES" dirty="0">
              <a:latin typeface="+mj-lt"/>
            </a:endParaRPr>
          </a:p>
        </p:txBody>
      </p:sp>
      <p:pic>
        <p:nvPicPr>
          <p:cNvPr id="6" name="Marcador de contenido 4">
            <a:extLst>
              <a:ext uri="{FF2B5EF4-FFF2-40B4-BE49-F238E27FC236}">
                <a16:creationId xmlns:a16="http://schemas.microsoft.com/office/drawing/2014/main" id="{7D0B01AE-6702-5A74-021B-FB5A8E9FC2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7" r="4735"/>
          <a:stretch>
            <a:fillRect/>
          </a:stretch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3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2862" y="4409267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563791 w 4243589"/>
              <a:gd name="csY1" fmla="*/ 0 h 18288"/>
              <a:gd name="csX2" fmla="*/ 1042710 w 4243589"/>
              <a:gd name="csY2" fmla="*/ 0 h 18288"/>
              <a:gd name="csX3" fmla="*/ 1564066 w 4243589"/>
              <a:gd name="csY3" fmla="*/ 0 h 18288"/>
              <a:gd name="csX4" fmla="*/ 2212729 w 4243589"/>
              <a:gd name="csY4" fmla="*/ 0 h 18288"/>
              <a:gd name="csX5" fmla="*/ 2776520 w 4243589"/>
              <a:gd name="csY5" fmla="*/ 0 h 18288"/>
              <a:gd name="csX6" fmla="*/ 3297875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637362 w 4243589"/>
              <a:gd name="csY9" fmla="*/ 18288 h 18288"/>
              <a:gd name="csX10" fmla="*/ 3116007 w 4243589"/>
              <a:gd name="csY10" fmla="*/ 18288 h 18288"/>
              <a:gd name="csX11" fmla="*/ 2424908 w 4243589"/>
              <a:gd name="csY11" fmla="*/ 18288 h 18288"/>
              <a:gd name="csX12" fmla="*/ 1861117 w 4243589"/>
              <a:gd name="csY12" fmla="*/ 18288 h 18288"/>
              <a:gd name="csX13" fmla="*/ 1382198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3987" y="7429"/>
                  <a:pt x="4243569" y="10822"/>
                  <a:pt x="4243589" y="18288"/>
                </a:cubicBezTo>
                <a:cubicBezTo>
                  <a:pt x="4112949" y="-2855"/>
                  <a:pt x="3928037" y="1831"/>
                  <a:pt x="3637362" y="18288"/>
                </a:cubicBezTo>
                <a:cubicBezTo>
                  <a:pt x="3346687" y="34745"/>
                  <a:pt x="3254446" y="26669"/>
                  <a:pt x="3116007" y="18288"/>
                </a:cubicBezTo>
                <a:cubicBezTo>
                  <a:pt x="2977569" y="9907"/>
                  <a:pt x="2620228" y="28873"/>
                  <a:pt x="2424908" y="18288"/>
                </a:cubicBezTo>
                <a:cubicBezTo>
                  <a:pt x="2229588" y="7703"/>
                  <a:pt x="2088287" y="-3854"/>
                  <a:pt x="1861117" y="18288"/>
                </a:cubicBezTo>
                <a:cubicBezTo>
                  <a:pt x="1633947" y="40430"/>
                  <a:pt x="1502447" y="-871"/>
                  <a:pt x="1382198" y="18288"/>
                </a:cubicBezTo>
                <a:cubicBezTo>
                  <a:pt x="1261949" y="37447"/>
                  <a:pt x="1045440" y="28353"/>
                  <a:pt x="733535" y="18288"/>
                </a:cubicBezTo>
                <a:cubicBezTo>
                  <a:pt x="421630" y="8223"/>
                  <a:pt x="341257" y="-18359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2703" y="5429"/>
                  <a:pt x="4244410" y="14046"/>
                  <a:pt x="4243589" y="18288"/>
                </a:cubicBezTo>
                <a:cubicBezTo>
                  <a:pt x="4130424" y="-1240"/>
                  <a:pt x="3932803" y="42249"/>
                  <a:pt x="3722234" y="18288"/>
                </a:cubicBezTo>
                <a:cubicBezTo>
                  <a:pt x="3511665" y="-5673"/>
                  <a:pt x="3269903" y="45994"/>
                  <a:pt x="3116007" y="18288"/>
                </a:cubicBezTo>
                <a:cubicBezTo>
                  <a:pt x="2962111" y="-9418"/>
                  <a:pt x="2744280" y="23224"/>
                  <a:pt x="2509780" y="18288"/>
                </a:cubicBezTo>
                <a:cubicBezTo>
                  <a:pt x="2275280" y="13352"/>
                  <a:pt x="2066059" y="43664"/>
                  <a:pt x="1945989" y="18288"/>
                </a:cubicBezTo>
                <a:cubicBezTo>
                  <a:pt x="1825919" y="-7088"/>
                  <a:pt x="1407329" y="12616"/>
                  <a:pt x="1254890" y="18288"/>
                </a:cubicBezTo>
                <a:cubicBezTo>
                  <a:pt x="1102451" y="23960"/>
                  <a:pt x="837950" y="31673"/>
                  <a:pt x="563791" y="18288"/>
                </a:cubicBezTo>
                <a:cubicBezTo>
                  <a:pt x="289632" y="4903"/>
                  <a:pt x="132768" y="710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 descr="A green and blue logo&#10;&#10;Description automatically generated">
            <a:extLst>
              <a:ext uri="{FF2B5EF4-FFF2-40B4-BE49-F238E27FC236}">
                <a16:creationId xmlns:a16="http://schemas.microsoft.com/office/drawing/2014/main" id="{6917F7DD-7364-C17B-2866-59759A5760C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1012" y="7368"/>
            <a:ext cx="2850988" cy="1062397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165C9078-46D0-8B48-63AD-CBB685FD1F25}"/>
              </a:ext>
            </a:extLst>
          </p:cNvPr>
          <p:cNvSpPr/>
          <p:nvPr/>
        </p:nvSpPr>
        <p:spPr>
          <a:xfrm>
            <a:off x="5297760" y="4381500"/>
            <a:ext cx="6891192" cy="106680"/>
          </a:xfrm>
          <a:prstGeom prst="rect">
            <a:avLst/>
          </a:prstGeom>
          <a:solidFill>
            <a:srgbClr val="185750"/>
          </a:solidFill>
          <a:ln>
            <a:solidFill>
              <a:srgbClr val="1857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612231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5B99D09A-3E96-4052-82BE-0643441A5294}"/>
              </a:ext>
            </a:extLst>
          </p:cNvPr>
          <p:cNvSpPr>
            <a:spLocks noGrp="1"/>
          </p:cNvSpPr>
          <p:nvPr>
            <p:ph type="pic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B7FE54-7B70-4981-B1E8-624B51FD9A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9575" y="1505221"/>
            <a:ext cx="6456045" cy="4870188"/>
          </a:xfrm>
        </p:spPr>
        <p:txBody>
          <a:bodyPr anchor="ctr"/>
          <a:lstStyle/>
          <a:p>
            <a:pPr algn="l"/>
            <a:r>
              <a:rPr lang="en-US" dirty="0"/>
              <a:t>Summarize </a:t>
            </a:r>
            <a:r>
              <a:rPr lang="en-US" b="1" dirty="0"/>
              <a:t>main achievements </a:t>
            </a:r>
            <a:r>
              <a:rPr lang="en-US" dirty="0"/>
              <a:t>of FORTHCOMING</a:t>
            </a:r>
          </a:p>
          <a:p>
            <a:pPr algn="l"/>
            <a:r>
              <a:rPr lang="en-US" b="1" dirty="0"/>
              <a:t>Disseminate</a:t>
            </a:r>
            <a:r>
              <a:rPr lang="en-US" dirty="0"/>
              <a:t> FORTHCOMING </a:t>
            </a:r>
            <a:r>
              <a:rPr lang="en-US" b="1" dirty="0"/>
              <a:t>findings</a:t>
            </a:r>
            <a:r>
              <a:rPr lang="en-US" dirty="0"/>
              <a:t> and </a:t>
            </a:r>
            <a:r>
              <a:rPr lang="en-US" b="1" dirty="0"/>
              <a:t>results</a:t>
            </a:r>
            <a:r>
              <a:rPr lang="en-US" dirty="0"/>
              <a:t> for the </a:t>
            </a:r>
            <a:r>
              <a:rPr lang="en-US" b="1" dirty="0"/>
              <a:t>benefit of other cities </a:t>
            </a:r>
          </a:p>
          <a:p>
            <a:pPr algn="l"/>
            <a:r>
              <a:rPr lang="en-US" dirty="0"/>
              <a:t>Provide</a:t>
            </a:r>
            <a:r>
              <a:rPr lang="en-US" b="1" dirty="0"/>
              <a:t> guidelines </a:t>
            </a:r>
            <a:r>
              <a:rPr lang="en-US" dirty="0"/>
              <a:t>on</a:t>
            </a:r>
            <a:r>
              <a:rPr lang="en-US" b="1" dirty="0"/>
              <a:t> 15minC implementation </a:t>
            </a:r>
            <a:r>
              <a:rPr lang="en-US" dirty="0"/>
              <a:t>in</a:t>
            </a:r>
            <a:r>
              <a:rPr lang="en-US" b="1" dirty="0"/>
              <a:t> suburbs</a:t>
            </a:r>
          </a:p>
          <a:p>
            <a:pPr algn="l"/>
            <a:r>
              <a:rPr lang="en-US" dirty="0"/>
              <a:t>Focus on </a:t>
            </a:r>
            <a:r>
              <a:rPr lang="en-US" b="1" dirty="0"/>
              <a:t>practitioners </a:t>
            </a:r>
            <a:r>
              <a:rPr lang="en-US" dirty="0"/>
              <a:t>and</a:t>
            </a:r>
            <a:r>
              <a:rPr lang="en-US" b="1" dirty="0"/>
              <a:t> general public</a:t>
            </a:r>
          </a:p>
          <a:p>
            <a:pPr algn="l"/>
            <a:endParaRPr lang="en-150" dirty="0"/>
          </a:p>
          <a:p>
            <a:pPr algn="l"/>
            <a:endParaRPr lang="en-15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71CF32A-85A1-4605-97F0-346B0567A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Objectives</a:t>
            </a:r>
            <a:endParaRPr lang="en-15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212FFF7-03D3-47C0-8D2A-91763C71B9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37E7021-2E11-47B1-B0C5-16B4B8616A41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6C6E29C0-30CA-E567-8CAE-8423D5E858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4931" y="-2123"/>
            <a:ext cx="5117069" cy="6494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3907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158EF1-C7C6-813E-13A8-44DE77AD61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n 15">
            <a:extLst>
              <a:ext uri="{FF2B5EF4-FFF2-40B4-BE49-F238E27FC236}">
                <a16:creationId xmlns:a16="http://schemas.microsoft.com/office/drawing/2014/main" id="{FF21E7B3-626F-CA57-D3B1-0E992897FE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30" r="8827"/>
          <a:stretch>
            <a:fillRect/>
          </a:stretch>
        </p:blipFill>
        <p:spPr>
          <a:xfrm>
            <a:off x="6096001" y="960079"/>
            <a:ext cx="6096000" cy="5532796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62AD43-09BB-8022-0493-E52A111FEC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9575" y="1630205"/>
            <a:ext cx="5686425" cy="4870188"/>
          </a:xfrm>
        </p:spPr>
        <p:txBody>
          <a:bodyPr anchor="t">
            <a:normAutofit/>
          </a:bodyPr>
          <a:lstStyle/>
          <a:p>
            <a:pPr algn="l"/>
            <a:r>
              <a:rPr lang="en-US" b="1" dirty="0"/>
              <a:t>6 ULLs </a:t>
            </a:r>
            <a:r>
              <a:rPr lang="en-US" dirty="0"/>
              <a:t>in </a:t>
            </a:r>
            <a:r>
              <a:rPr lang="en-US" b="1" dirty="0"/>
              <a:t>different countries</a:t>
            </a:r>
          </a:p>
          <a:p>
            <a:pPr algn="l"/>
            <a:r>
              <a:rPr lang="en-US" b="1" dirty="0"/>
              <a:t>Proximity analysis</a:t>
            </a:r>
            <a:r>
              <a:rPr lang="en-US" dirty="0"/>
              <a:t>: isochrone mapping and coverage computation for all ULLs</a:t>
            </a:r>
          </a:p>
          <a:p>
            <a:pPr algn="l"/>
            <a:r>
              <a:rPr lang="en-US" b="1" dirty="0"/>
              <a:t>Comprehensive</a:t>
            </a:r>
            <a:r>
              <a:rPr lang="en-US" dirty="0"/>
              <a:t> approach: </a:t>
            </a:r>
            <a:r>
              <a:rPr lang="en-US" b="1" dirty="0"/>
              <a:t>location</a:t>
            </a:r>
            <a:r>
              <a:rPr lang="en-US" dirty="0"/>
              <a:t>, </a:t>
            </a:r>
            <a:r>
              <a:rPr lang="en-US" b="1" dirty="0"/>
              <a:t>institutional</a:t>
            </a:r>
            <a:r>
              <a:rPr lang="en-US" dirty="0"/>
              <a:t> and </a:t>
            </a:r>
            <a:r>
              <a:rPr lang="en-US" b="1" dirty="0"/>
              <a:t>financial</a:t>
            </a:r>
            <a:r>
              <a:rPr lang="en-US" dirty="0"/>
              <a:t> factors </a:t>
            </a:r>
          </a:p>
          <a:p>
            <a:pPr algn="l"/>
            <a:r>
              <a:rPr lang="en-US" b="1" dirty="0"/>
              <a:t>43 </a:t>
            </a:r>
            <a:r>
              <a:rPr lang="en-US" dirty="0"/>
              <a:t>different </a:t>
            </a:r>
            <a:r>
              <a:rPr lang="en-US" b="1" dirty="0"/>
              <a:t>15minC strategies </a:t>
            </a:r>
            <a:r>
              <a:rPr lang="en-US" dirty="0"/>
              <a:t>for</a:t>
            </a:r>
            <a:r>
              <a:rPr lang="en-US" b="1" dirty="0"/>
              <a:t> </a:t>
            </a:r>
            <a:r>
              <a:rPr lang="en-US" dirty="0"/>
              <a:t>from diverse contexts</a:t>
            </a:r>
          </a:p>
          <a:p>
            <a:pPr algn="l"/>
            <a:r>
              <a:rPr lang="en-US" b="1" dirty="0"/>
              <a:t>15 Focus Groups </a:t>
            </a:r>
            <a:r>
              <a:rPr lang="en-US" dirty="0"/>
              <a:t>with </a:t>
            </a:r>
            <a:r>
              <a:rPr lang="en-US" b="1" dirty="0"/>
              <a:t>139</a:t>
            </a:r>
            <a:r>
              <a:rPr lang="en-US" dirty="0"/>
              <a:t> </a:t>
            </a:r>
            <a:r>
              <a:rPr lang="en-US" b="1" dirty="0"/>
              <a:t>stakeholders</a:t>
            </a:r>
            <a:r>
              <a:rPr lang="en-US" dirty="0"/>
              <a:t> </a:t>
            </a:r>
          </a:p>
          <a:p>
            <a:pPr algn="l"/>
            <a:r>
              <a:rPr lang="en-US" dirty="0"/>
              <a:t>Survey campaign collecting opinions of </a:t>
            </a:r>
            <a:r>
              <a:rPr lang="en-US" b="1" dirty="0"/>
              <a:t>984 suburban residents</a:t>
            </a:r>
          </a:p>
          <a:p>
            <a:r>
              <a:rPr lang="en-US" b="1" dirty="0"/>
              <a:t>14 interviews </a:t>
            </a:r>
            <a:r>
              <a:rPr lang="en-US" dirty="0"/>
              <a:t>with </a:t>
            </a:r>
            <a:r>
              <a:rPr lang="en-US" b="1" dirty="0"/>
              <a:t>stakeholders</a:t>
            </a:r>
            <a:r>
              <a:rPr lang="en-US" dirty="0"/>
              <a:t> </a:t>
            </a:r>
            <a:r>
              <a:rPr lang="en-US" b="1" dirty="0"/>
              <a:t>outside of the project</a:t>
            </a:r>
            <a:endParaRPr lang="en-US" dirty="0"/>
          </a:p>
          <a:p>
            <a:endParaRPr lang="en-150" dirty="0"/>
          </a:p>
          <a:p>
            <a:endParaRPr lang="en-15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1AFFC18-ABE8-5538-C4F7-B0FF20644F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</a:t>
            </a:r>
            <a:endParaRPr lang="en-15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3827C8-D5F8-00E6-45AF-513CED5995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37E7021-2E11-47B1-B0C5-16B4B8616A41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6567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D87213-ED4C-25F6-3C8E-25BB8E8FD2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DE9D6477-76CD-2EC7-669D-F955C9C5EBD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57561" t="-9555" r="885" b="-7000"/>
          <a:stretch>
            <a:fillRect/>
          </a:stretch>
        </p:blipFill>
        <p:spPr>
          <a:xfrm>
            <a:off x="2383744" y="-655320"/>
            <a:ext cx="10783616" cy="7993380"/>
          </a:xfrm>
          <a:custGeom>
            <a:avLst/>
            <a:gdLst>
              <a:gd name="csX0" fmla="*/ 5629223 w 10844576"/>
              <a:gd name="csY0" fmla="*/ 655320 h 7993380"/>
              <a:gd name="csX1" fmla="*/ 10844576 w 10844576"/>
              <a:gd name="csY1" fmla="*/ 655320 h 7993380"/>
              <a:gd name="csX2" fmla="*/ 10844576 w 10844576"/>
              <a:gd name="csY2" fmla="*/ 7513320 h 7993380"/>
              <a:gd name="csX3" fmla="*/ 5364036 w 10844576"/>
              <a:gd name="csY3" fmla="*/ 7513320 h 7993380"/>
              <a:gd name="csX4" fmla="*/ 5368154 w 10844576"/>
              <a:gd name="csY4" fmla="*/ 7511001 h 7993380"/>
              <a:gd name="csX5" fmla="*/ 7270674 w 10844576"/>
              <a:gd name="csY5" fmla="*/ 3996690 h 7993380"/>
              <a:gd name="csX6" fmla="*/ 5667888 w 10844576"/>
              <a:gd name="csY6" fmla="*/ 682572 h 7993380"/>
              <a:gd name="csX7" fmla="*/ 3635337 w 10844576"/>
              <a:gd name="csY7" fmla="*/ 0 h 7993380"/>
              <a:gd name="csX8" fmla="*/ 5520391 w 10844576"/>
              <a:gd name="csY8" fmla="*/ 578614 h 7993380"/>
              <a:gd name="csX9" fmla="*/ 5629223 w 10844576"/>
              <a:gd name="csY9" fmla="*/ 655320 h 7993380"/>
              <a:gd name="csX10" fmla="*/ 3961848 w 10844576"/>
              <a:gd name="csY10" fmla="*/ 655320 h 7993380"/>
              <a:gd name="csX11" fmla="*/ 3961848 w 10844576"/>
              <a:gd name="csY11" fmla="*/ 7513320 h 7993380"/>
              <a:gd name="csX12" fmla="*/ 5364036 w 10844576"/>
              <a:gd name="csY12" fmla="*/ 7513320 h 7993380"/>
              <a:gd name="csX13" fmla="*/ 5211406 w 10844576"/>
              <a:gd name="csY13" fmla="*/ 7599263 h 7993380"/>
              <a:gd name="csX14" fmla="*/ 3635337 w 10844576"/>
              <a:gd name="csY14" fmla="*/ 7993380 h 7993380"/>
              <a:gd name="csX15" fmla="*/ 0 w 10844576"/>
              <a:gd name="csY15" fmla="*/ 3996690 h 7993380"/>
              <a:gd name="csX16" fmla="*/ 3635337 w 10844576"/>
              <a:gd name="csY16" fmla="*/ 0 h 79933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10844576" h="7993380">
                <a:moveTo>
                  <a:pt x="5629223" y="655320"/>
                </a:moveTo>
                <a:lnTo>
                  <a:pt x="10844576" y="655320"/>
                </a:lnTo>
                <a:lnTo>
                  <a:pt x="10844576" y="7513320"/>
                </a:lnTo>
                <a:lnTo>
                  <a:pt x="5364036" y="7513320"/>
                </a:lnTo>
                <a:lnTo>
                  <a:pt x="5368154" y="7511001"/>
                </a:lnTo>
                <a:cubicBezTo>
                  <a:pt x="6501381" y="6834205"/>
                  <a:pt x="7270674" y="5514217"/>
                  <a:pt x="7270674" y="3996690"/>
                </a:cubicBezTo>
                <a:cubicBezTo>
                  <a:pt x="7270674" y="2617121"/>
                  <a:pt x="6634894" y="1400806"/>
                  <a:pt x="5667888" y="682572"/>
                </a:cubicBezTo>
                <a:close/>
                <a:moveTo>
                  <a:pt x="3635337" y="0"/>
                </a:moveTo>
                <a:cubicBezTo>
                  <a:pt x="4325498" y="0"/>
                  <a:pt x="4970740" y="211440"/>
                  <a:pt x="5520391" y="578614"/>
                </a:cubicBezTo>
                <a:lnTo>
                  <a:pt x="5629223" y="655320"/>
                </a:lnTo>
                <a:lnTo>
                  <a:pt x="3961848" y="655320"/>
                </a:lnTo>
                <a:lnTo>
                  <a:pt x="3961848" y="7513320"/>
                </a:lnTo>
                <a:lnTo>
                  <a:pt x="5364036" y="7513320"/>
                </a:lnTo>
                <a:lnTo>
                  <a:pt x="5211406" y="7599263"/>
                </a:lnTo>
                <a:cubicBezTo>
                  <a:pt x="4734622" y="7851838"/>
                  <a:pt x="4200015" y="7993380"/>
                  <a:pt x="3635337" y="7993380"/>
                </a:cubicBezTo>
                <a:cubicBezTo>
                  <a:pt x="1627596" y="7993380"/>
                  <a:pt x="0" y="6204001"/>
                  <a:pt x="0" y="3996690"/>
                </a:cubicBezTo>
                <a:cubicBezTo>
                  <a:pt x="0" y="1789379"/>
                  <a:pt x="1627596" y="0"/>
                  <a:pt x="3635337" y="0"/>
                </a:cubicBezTo>
                <a:close/>
              </a:path>
            </a:pathLst>
          </a:custGeom>
        </p:spPr>
      </p:pic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A0B8C107-8AC3-2018-BB94-75F4AE7A4FA6}"/>
              </a:ext>
            </a:extLst>
          </p:cNvPr>
          <p:cNvSpPr>
            <a:spLocks noGrp="1"/>
          </p:cNvSpPr>
          <p:nvPr>
            <p:ph type="pic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51FD67-87F2-CDCF-834B-145EE84814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9575" y="1505221"/>
            <a:ext cx="8650605" cy="4870188"/>
          </a:xfrm>
        </p:spPr>
        <p:txBody>
          <a:bodyPr anchor="t">
            <a:normAutofit/>
          </a:bodyPr>
          <a:lstStyle/>
          <a:p>
            <a:pPr algn="l">
              <a:spcBef>
                <a:spcPts val="0"/>
              </a:spcBef>
            </a:pPr>
            <a:r>
              <a:rPr lang="es-ES" b="1" dirty="0" err="1"/>
              <a:t>Foreword</a:t>
            </a:r>
            <a:r>
              <a:rPr lang="es-ES" b="1" dirty="0"/>
              <a:t> 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s-ES" sz="2000" i="1" dirty="0"/>
              <a:t>Andr</a:t>
            </a:r>
            <a:r>
              <a:rPr lang="pt-PT" sz="2000" i="1" dirty="0"/>
              <a:t>és Monzón, Anna Ibraeva</a:t>
            </a:r>
            <a:endParaRPr lang="es-ES" i="1" dirty="0"/>
          </a:p>
          <a:p>
            <a:pPr algn="l"/>
            <a:r>
              <a:rPr lang="es-ES" b="1" dirty="0" err="1"/>
              <a:t>Chapter</a:t>
            </a:r>
            <a:r>
              <a:rPr lang="es-ES" b="1" dirty="0"/>
              <a:t> 1 - </a:t>
            </a:r>
            <a:r>
              <a:rPr lang="es-ES" b="1" dirty="0" err="1"/>
              <a:t>Understanding</a:t>
            </a:r>
            <a:r>
              <a:rPr lang="es-ES" b="1" dirty="0"/>
              <a:t> </a:t>
            </a:r>
            <a:r>
              <a:rPr lang="es-ES" b="1" dirty="0" err="1"/>
              <a:t>the</a:t>
            </a:r>
            <a:r>
              <a:rPr lang="es-ES" b="1" dirty="0"/>
              <a:t> 15-Minute City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s-ES" sz="2000" i="1" dirty="0"/>
              <a:t>Justine Gangneux, Lucian Zagan</a:t>
            </a:r>
            <a:endParaRPr lang="es-ES" sz="2000" b="1" i="1" dirty="0"/>
          </a:p>
          <a:p>
            <a:pPr algn="l"/>
            <a:r>
              <a:rPr lang="es-ES" b="1" dirty="0" err="1"/>
              <a:t>Chapter</a:t>
            </a:r>
            <a:r>
              <a:rPr lang="es-ES" b="1" dirty="0"/>
              <a:t> 2 - </a:t>
            </a:r>
            <a:r>
              <a:rPr lang="en-US" b="1" dirty="0"/>
              <a:t>Forthcoming Cities and Urban Living Labs (ULLs)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000" i="1" dirty="0"/>
              <a:t>Tasneem Miqdady, Anna Ibraeva, Domokos Esztergár-Kiss, Justine </a:t>
            </a:r>
            <a:r>
              <a:rPr lang="en-US" sz="2000" i="1" dirty="0" err="1"/>
              <a:t>Gangneux</a:t>
            </a:r>
            <a:endParaRPr lang="en-US" i="1" dirty="0"/>
          </a:p>
          <a:p>
            <a:pPr algn="l"/>
            <a:r>
              <a:rPr lang="en-US" b="1" dirty="0"/>
              <a:t>Chapter 3 - Replicating and upscaling 15-minute city practices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000" i="1" dirty="0"/>
              <a:t>Hilal Cepni, Lucian Zagan, João de Abreu e Silva</a:t>
            </a:r>
          </a:p>
          <a:p>
            <a:pPr algn="l"/>
            <a:r>
              <a:rPr lang="en-US" b="1" dirty="0"/>
              <a:t>Chapter 4 - Multidimensional Impact Assessment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000" i="1" dirty="0"/>
              <a:t>Cristina Pronello, Alessandra Boggio-Marzet</a:t>
            </a:r>
          </a:p>
          <a:p>
            <a:pPr algn="l"/>
            <a:r>
              <a:rPr lang="en-US" b="1" dirty="0"/>
              <a:t>Chapter 5 - Key findings for the successful implementation of 15mC strategies in peri-urban areas​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s-ES" sz="2000" i="1" dirty="0"/>
              <a:t>Andr</a:t>
            </a:r>
            <a:r>
              <a:rPr lang="pt-PT" sz="2000" i="1" dirty="0"/>
              <a:t>és Monzón, Hande Demirel</a:t>
            </a:r>
            <a:endParaRPr lang="en-150" sz="2000" i="1" dirty="0"/>
          </a:p>
          <a:p>
            <a:pPr algn="l"/>
            <a:endParaRPr lang="en-150" dirty="0"/>
          </a:p>
          <a:p>
            <a:pPr algn="l"/>
            <a:endParaRPr lang="en-15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B70105B-5AD4-EA1C-A8AE-F12207686A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Contents</a:t>
            </a:r>
            <a:endParaRPr lang="en-15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F3EEA35-F342-AE71-D957-36AAD9A9BC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37E7021-2E11-47B1-B0C5-16B4B8616A41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75509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D58228-2E11-3482-AF4B-A3A80F5363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5DA66243-AA24-EF93-817E-9B71EFA4D8D7}"/>
              </a:ext>
            </a:extLst>
          </p:cNvPr>
          <p:cNvSpPr>
            <a:spLocks noGrp="1"/>
          </p:cNvSpPr>
          <p:nvPr>
            <p:ph type="pic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5895057-9AFF-DAC4-DC82-946B55AE1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Contents</a:t>
            </a:r>
            <a:endParaRPr lang="en-15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0BFCB72-72F1-B43C-5221-7A9EDF5AFF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37E7021-2E11-47B1-B0C5-16B4B8616A41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77212E73-66EB-938E-5D7E-97F856AD2E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8975" y="1323109"/>
            <a:ext cx="7694049" cy="5169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2381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B9FF76-7069-A646-9FD5-388A62A774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8B0FA3F9-4D5D-20ED-9D34-5F766B3C3C6F}"/>
              </a:ext>
            </a:extLst>
          </p:cNvPr>
          <p:cNvSpPr>
            <a:spLocks noGrp="1"/>
          </p:cNvSpPr>
          <p:nvPr>
            <p:ph type="pic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7B3E76-8DD6-01F8-A9F5-90B47EA6EE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9575" y="1505221"/>
            <a:ext cx="8650605" cy="4870188"/>
          </a:xfrm>
        </p:spPr>
        <p:txBody>
          <a:bodyPr anchor="t">
            <a:normAutofit/>
          </a:bodyPr>
          <a:lstStyle/>
          <a:p>
            <a:endParaRPr lang="en-150" dirty="0"/>
          </a:p>
          <a:p>
            <a:endParaRPr lang="en-15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6A3C6EB-CCB2-63E4-3A9D-27AD73F5D6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Chapter 1</a:t>
            </a:r>
            <a:r>
              <a:rPr lang="es-ES" dirty="0"/>
              <a:t> - </a:t>
            </a:r>
            <a:r>
              <a:rPr lang="es-ES" dirty="0" err="1"/>
              <a:t>Understanding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15-Minute City</a:t>
            </a:r>
            <a:endParaRPr lang="en-15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60690A-0B2D-45D7-96EA-BFBDC917DB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37E7021-2E11-47B1-B0C5-16B4B8616A41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31EB9680-27B0-E64E-32D1-B27F6951583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24"/>
          <a:stretch>
            <a:fillRect/>
          </a:stretch>
        </p:blipFill>
        <p:spPr>
          <a:xfrm>
            <a:off x="6964494" y="1113405"/>
            <a:ext cx="5227506" cy="5379470"/>
          </a:xfrm>
          <a:prstGeom prst="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E067661-70C8-2175-B7CD-CC7240F3388C}"/>
              </a:ext>
            </a:extLst>
          </p:cNvPr>
          <p:cNvSpPr txBox="1">
            <a:spLocks/>
          </p:cNvSpPr>
          <p:nvPr/>
        </p:nvSpPr>
        <p:spPr>
          <a:xfrm>
            <a:off x="561975" y="1657621"/>
            <a:ext cx="6319049" cy="487018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228600" indent="-228600" algn="just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F3743"/>
                </a:solidFill>
                <a:latin typeface="+mj-lt"/>
                <a:ea typeface="+mn-ea"/>
                <a:cs typeface="+mn-cs"/>
              </a:defRPr>
            </a:lvl1pPr>
            <a:lvl2pPr marL="685800" indent="-228600" algn="just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F3743"/>
                </a:solidFill>
                <a:latin typeface="+mj-lt"/>
                <a:ea typeface="+mn-ea"/>
                <a:cs typeface="+mn-cs"/>
              </a:defRPr>
            </a:lvl2pPr>
            <a:lvl3pPr marL="1143000" indent="-228600" algn="just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F3743"/>
                </a:solidFill>
                <a:latin typeface="+mj-lt"/>
                <a:ea typeface="+mn-ea"/>
                <a:cs typeface="+mn-cs"/>
              </a:defRPr>
            </a:lvl3pPr>
            <a:lvl4pPr marL="1600200" indent="-228600" algn="just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0F3743"/>
                </a:solidFill>
                <a:latin typeface="+mj-lt"/>
                <a:ea typeface="+mn-ea"/>
                <a:cs typeface="+mn-cs"/>
              </a:defRPr>
            </a:lvl4pPr>
            <a:lvl5pPr marL="2057400" indent="-228600" algn="just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0F3743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r>
              <a:rPr lang="es-ES" b="1" dirty="0"/>
              <a:t>Concept, </a:t>
            </a:r>
            <a:r>
              <a:rPr lang="es-ES" b="1" dirty="0" err="1"/>
              <a:t>opportunities</a:t>
            </a:r>
            <a:r>
              <a:rPr lang="es-ES" b="1" dirty="0"/>
              <a:t>, and </a:t>
            </a:r>
            <a:r>
              <a:rPr lang="es-ES" b="1" dirty="0" err="1"/>
              <a:t>implementation</a:t>
            </a:r>
            <a:r>
              <a:rPr lang="es-ES" b="1" dirty="0"/>
              <a:t> </a:t>
            </a:r>
            <a:r>
              <a:rPr lang="es-ES" b="1" dirty="0" err="1"/>
              <a:t>challenges</a:t>
            </a:r>
            <a:r>
              <a:rPr lang="es-ES" b="1" dirty="0"/>
              <a:t> 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s-ES" sz="2000" i="1" dirty="0" err="1"/>
              <a:t>Background</a:t>
            </a:r>
            <a:r>
              <a:rPr lang="es-ES" sz="2000" i="1" dirty="0"/>
              <a:t> and </a:t>
            </a:r>
            <a:r>
              <a:rPr lang="es-ES" sz="2000" i="1" dirty="0" err="1"/>
              <a:t>definitions</a:t>
            </a:r>
            <a:endParaRPr lang="es-ES" sz="2000" i="1" dirty="0"/>
          </a:p>
          <a:p>
            <a:pPr marL="0" indent="0" algn="l">
              <a:spcBef>
                <a:spcPts val="0"/>
              </a:spcBef>
              <a:buNone/>
            </a:pPr>
            <a:r>
              <a:rPr lang="es-ES" sz="2000" i="1" dirty="0" err="1"/>
              <a:t>Benefits</a:t>
            </a:r>
            <a:r>
              <a:rPr lang="es-ES" sz="2000" i="1" dirty="0"/>
              <a:t> and </a:t>
            </a:r>
            <a:r>
              <a:rPr lang="es-ES" sz="2000" i="1" dirty="0" err="1"/>
              <a:t>opportunities</a:t>
            </a:r>
            <a:endParaRPr lang="es-ES" sz="2000" i="1" dirty="0"/>
          </a:p>
          <a:p>
            <a:pPr marL="0" indent="0" algn="l">
              <a:spcBef>
                <a:spcPts val="0"/>
              </a:spcBef>
              <a:buNone/>
            </a:pPr>
            <a:r>
              <a:rPr lang="es-ES" sz="2000" i="1" dirty="0"/>
              <a:t>Conceptual and </a:t>
            </a:r>
            <a:r>
              <a:rPr lang="es-ES" sz="2000" i="1" dirty="0" err="1"/>
              <a:t>methodological</a:t>
            </a:r>
            <a:r>
              <a:rPr lang="es-ES" sz="2000" i="1" dirty="0"/>
              <a:t> </a:t>
            </a:r>
            <a:r>
              <a:rPr lang="es-ES" sz="2000" i="1" dirty="0" err="1"/>
              <a:t>limitations</a:t>
            </a:r>
            <a:endParaRPr lang="es-ES" sz="2000" i="1" dirty="0"/>
          </a:p>
          <a:p>
            <a:pPr marL="0" indent="0" algn="l">
              <a:spcBef>
                <a:spcPts val="0"/>
              </a:spcBef>
              <a:buNone/>
            </a:pPr>
            <a:r>
              <a:rPr lang="es-ES" sz="2000" i="1" dirty="0"/>
              <a:t>Key </a:t>
            </a:r>
            <a:r>
              <a:rPr lang="es-ES" sz="2000" i="1" dirty="0" err="1"/>
              <a:t>implementation</a:t>
            </a:r>
            <a:r>
              <a:rPr lang="es-ES" sz="2000" i="1" dirty="0"/>
              <a:t> </a:t>
            </a:r>
            <a:r>
              <a:rPr lang="es-ES" sz="2000" i="1" dirty="0" err="1"/>
              <a:t>challenges</a:t>
            </a:r>
            <a:endParaRPr lang="es-ES" sz="2000" i="1" dirty="0"/>
          </a:p>
          <a:p>
            <a:pPr marL="0" indent="0" algn="l">
              <a:spcBef>
                <a:spcPts val="0"/>
              </a:spcBef>
              <a:buNone/>
            </a:pPr>
            <a:r>
              <a:rPr lang="es-ES" sz="2000" i="1" dirty="0"/>
              <a:t>Success </a:t>
            </a:r>
            <a:r>
              <a:rPr lang="es-ES" sz="2000" i="1" dirty="0" err="1"/>
              <a:t>factors</a:t>
            </a:r>
            <a:endParaRPr lang="es-ES" sz="2000" i="1" dirty="0"/>
          </a:p>
          <a:p>
            <a:pPr marL="0" indent="0" algn="l">
              <a:spcBef>
                <a:spcPts val="0"/>
              </a:spcBef>
              <a:buNone/>
            </a:pPr>
            <a:r>
              <a:rPr lang="en-US" sz="2000" i="1" dirty="0"/>
              <a:t>Selected best practices in core urban areas</a:t>
            </a:r>
            <a:endParaRPr lang="es-ES" sz="2000" i="1" dirty="0"/>
          </a:p>
          <a:p>
            <a:pPr marL="0" indent="0" algn="l">
              <a:spcBef>
                <a:spcPts val="0"/>
              </a:spcBef>
              <a:buFont typeface="Arial" panose="020B0604020202020204" pitchFamily="34" charset="0"/>
              <a:buNone/>
            </a:pPr>
            <a:endParaRPr lang="es-ES" sz="2000" i="1" dirty="0"/>
          </a:p>
          <a:p>
            <a:pPr algn="l">
              <a:spcBef>
                <a:spcPts val="0"/>
              </a:spcBef>
            </a:pPr>
            <a:r>
              <a:rPr lang="en-US" b="1" dirty="0"/>
              <a:t>Implementing the 15-minute city in peri-urban areas</a:t>
            </a:r>
            <a:endParaRPr lang="es-ES" b="1" dirty="0"/>
          </a:p>
          <a:p>
            <a:pPr marL="0" indent="0" algn="l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000" i="1" dirty="0"/>
              <a:t>Challenges and barriers in peri-urban areas</a:t>
            </a:r>
          </a:p>
          <a:p>
            <a:pPr marL="0" indent="0" algn="l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000" i="1" dirty="0"/>
              <a:t>Solutions and opportunities for peri-urban mobility</a:t>
            </a:r>
            <a:endParaRPr lang="es-ES" sz="2000" i="1" dirty="0"/>
          </a:p>
          <a:p>
            <a:pPr algn="l"/>
            <a:endParaRPr lang="en-150" dirty="0"/>
          </a:p>
          <a:p>
            <a:pPr algn="l"/>
            <a:endParaRPr lang="en-150" dirty="0"/>
          </a:p>
        </p:txBody>
      </p:sp>
    </p:spTree>
    <p:extLst>
      <p:ext uri="{BB962C8B-B14F-4D97-AF65-F5344CB8AC3E}">
        <p14:creationId xmlns:p14="http://schemas.microsoft.com/office/powerpoint/2010/main" val="22452686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A30B46-B2BD-AEF2-BFCD-31C2D2AEF1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CC00BE-2320-BD7E-4C30-800EC9F3B7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9575" y="1505221"/>
            <a:ext cx="8650605" cy="4870188"/>
          </a:xfrm>
        </p:spPr>
        <p:txBody>
          <a:bodyPr anchor="t">
            <a:normAutofit/>
          </a:bodyPr>
          <a:lstStyle/>
          <a:p>
            <a:endParaRPr lang="en-150" dirty="0"/>
          </a:p>
          <a:p>
            <a:endParaRPr lang="en-15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32A375A-E523-F05D-F42F-BBF205E13A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Chapter 2</a:t>
            </a:r>
            <a:r>
              <a:rPr lang="es-ES" dirty="0"/>
              <a:t> - </a:t>
            </a:r>
            <a:r>
              <a:rPr lang="en-US" dirty="0"/>
              <a:t>Forthcoming Cities and Urban Living Labs (ULLs)</a:t>
            </a:r>
            <a:endParaRPr lang="en-15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11E01BA-DB17-FE1F-29D1-6DDC0DC96A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37E7021-2E11-47B1-B0C5-16B4B8616A41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06AA2F5-6EDB-EBC0-57B2-533D66393531}"/>
              </a:ext>
            </a:extLst>
          </p:cNvPr>
          <p:cNvSpPr txBox="1">
            <a:spLocks/>
          </p:cNvSpPr>
          <p:nvPr/>
        </p:nvSpPr>
        <p:spPr>
          <a:xfrm>
            <a:off x="561975" y="1657621"/>
            <a:ext cx="6319049" cy="4870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just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F3743"/>
                </a:solidFill>
                <a:latin typeface="+mj-lt"/>
                <a:ea typeface="+mn-ea"/>
                <a:cs typeface="+mn-cs"/>
              </a:defRPr>
            </a:lvl1pPr>
            <a:lvl2pPr marL="685800" indent="-228600" algn="just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F3743"/>
                </a:solidFill>
                <a:latin typeface="+mj-lt"/>
                <a:ea typeface="+mn-ea"/>
                <a:cs typeface="+mn-cs"/>
              </a:defRPr>
            </a:lvl2pPr>
            <a:lvl3pPr marL="1143000" indent="-228600" algn="just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F3743"/>
                </a:solidFill>
                <a:latin typeface="+mj-lt"/>
                <a:ea typeface="+mn-ea"/>
                <a:cs typeface="+mn-cs"/>
              </a:defRPr>
            </a:lvl3pPr>
            <a:lvl4pPr marL="1600200" indent="-228600" algn="just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0F3743"/>
                </a:solidFill>
                <a:latin typeface="+mj-lt"/>
                <a:ea typeface="+mn-ea"/>
                <a:cs typeface="+mn-cs"/>
              </a:defRPr>
            </a:lvl4pPr>
            <a:lvl5pPr marL="2057400" indent="-228600" algn="just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0F3743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r>
              <a:rPr lang="en-US" b="1" dirty="0"/>
              <a:t>Linking urban cores with suburban 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b="1" dirty="0"/>
              <a:t>areas: Forthcoming city-suburbs 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b="1" dirty="0"/>
              <a:t>approach</a:t>
            </a:r>
          </a:p>
          <a:p>
            <a:pPr marL="0" indent="0" algn="l">
              <a:spcBef>
                <a:spcPts val="0"/>
              </a:spcBef>
              <a:buNone/>
            </a:pPr>
            <a:endParaRPr lang="en-US" b="1" dirty="0"/>
          </a:p>
          <a:p>
            <a:pPr algn="l">
              <a:spcBef>
                <a:spcPts val="0"/>
              </a:spcBef>
            </a:pPr>
            <a:r>
              <a:rPr lang="es-ES" b="1" dirty="0"/>
              <a:t>FORTHCOMING: </a:t>
            </a:r>
            <a:r>
              <a:rPr lang="es-ES" b="1" dirty="0" err="1"/>
              <a:t>six</a:t>
            </a:r>
            <a:r>
              <a:rPr lang="es-ES" b="1" dirty="0"/>
              <a:t> case </a:t>
            </a:r>
            <a:r>
              <a:rPr lang="es-ES" b="1" dirty="0" err="1"/>
              <a:t>studies</a:t>
            </a:r>
            <a:endParaRPr lang="es-ES" b="1" dirty="0"/>
          </a:p>
          <a:p>
            <a:pPr marL="0" indent="0" algn="l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000" i="1" dirty="0"/>
              <a:t>Overview of the case studies</a:t>
            </a:r>
          </a:p>
          <a:p>
            <a:pPr marL="0" indent="0" algn="l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000" i="1" dirty="0"/>
              <a:t>Cross-ULLs insights into key characteristics</a:t>
            </a:r>
            <a:endParaRPr lang="en-150" dirty="0"/>
          </a:p>
          <a:p>
            <a:pPr algn="l"/>
            <a:endParaRPr lang="en-150" dirty="0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0D4A7581-908F-BD20-E8F6-3C74FF9C0D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1073" b="20933"/>
          <a:stretch>
            <a:fillRect/>
          </a:stretch>
        </p:blipFill>
        <p:spPr>
          <a:xfrm>
            <a:off x="10155738" y="3940375"/>
            <a:ext cx="1970329" cy="223423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645904B2-0F75-E00C-7755-68886AD659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933"/>
          <a:stretch>
            <a:fillRect/>
          </a:stretch>
        </p:blipFill>
        <p:spPr>
          <a:xfrm>
            <a:off x="10155738" y="1665060"/>
            <a:ext cx="1970329" cy="221026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0F1224BB-CF43-AA27-EFC9-DF1309B3C7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933"/>
          <a:stretch>
            <a:fillRect/>
          </a:stretch>
        </p:blipFill>
        <p:spPr>
          <a:xfrm>
            <a:off x="6083006" y="1665060"/>
            <a:ext cx="1970329" cy="221026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8A6CD23C-1A6D-4F4B-A408-35AF61AAFA0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075"/>
          <a:stretch>
            <a:fillRect/>
          </a:stretch>
        </p:blipFill>
        <p:spPr>
          <a:xfrm>
            <a:off x="8119371" y="3940375"/>
            <a:ext cx="1970329" cy="223423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04EB172E-3566-F0E2-F852-7E0AE97AB8A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075"/>
          <a:stretch>
            <a:fillRect/>
          </a:stretch>
        </p:blipFill>
        <p:spPr>
          <a:xfrm>
            <a:off x="6083006" y="3952492"/>
            <a:ext cx="1970329" cy="223423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AC8F68AF-EC5D-8D5C-35EB-BF82EB50CDF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933"/>
          <a:stretch>
            <a:fillRect/>
          </a:stretch>
        </p:blipFill>
        <p:spPr>
          <a:xfrm>
            <a:off x="8119372" y="1665060"/>
            <a:ext cx="1970329" cy="221026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9984512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205CEB-6150-52FB-4381-44433A5FE7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539724-63A8-D0E0-B72A-F663E53E4B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9575" y="1505221"/>
            <a:ext cx="8650605" cy="4870188"/>
          </a:xfrm>
        </p:spPr>
        <p:txBody>
          <a:bodyPr anchor="t">
            <a:normAutofit/>
          </a:bodyPr>
          <a:lstStyle/>
          <a:p>
            <a:endParaRPr lang="en-150" dirty="0"/>
          </a:p>
          <a:p>
            <a:endParaRPr lang="en-15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254436F-00C1-E10B-554A-F196623B3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Chapter 3</a:t>
            </a:r>
            <a:r>
              <a:rPr lang="es-ES" dirty="0"/>
              <a:t> - </a:t>
            </a:r>
            <a:r>
              <a:rPr lang="en-US" dirty="0"/>
              <a:t>Replicating and upscaling 15-minute city practices</a:t>
            </a:r>
            <a:endParaRPr lang="en-15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993A709-2B03-E7DF-B510-5A5283BA24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37E7021-2E11-47B1-B0C5-16B4B8616A41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33C2E99E-BD3E-72A2-1F9F-DA08F096890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344" b="1291"/>
          <a:stretch>
            <a:fillRect/>
          </a:stretch>
        </p:blipFill>
        <p:spPr>
          <a:xfrm>
            <a:off x="7874268" y="1232181"/>
            <a:ext cx="4317732" cy="5443256"/>
          </a:xfrm>
          <a:prstGeom prst="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494DD0B3-1737-E0B9-7252-2011259C83C4}"/>
              </a:ext>
            </a:extLst>
          </p:cNvPr>
          <p:cNvSpPr txBox="1">
            <a:spLocks/>
          </p:cNvSpPr>
          <p:nvPr/>
        </p:nvSpPr>
        <p:spPr>
          <a:xfrm>
            <a:off x="571122" y="2313699"/>
            <a:ext cx="7141599" cy="4145943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marL="228600" indent="-228600" algn="just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F3743"/>
                </a:solidFill>
                <a:latin typeface="+mj-lt"/>
                <a:ea typeface="+mn-ea"/>
                <a:cs typeface="+mn-cs"/>
              </a:defRPr>
            </a:lvl1pPr>
            <a:lvl2pPr marL="685800" indent="-228600" algn="just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F3743"/>
                </a:solidFill>
                <a:latin typeface="+mj-lt"/>
                <a:ea typeface="+mn-ea"/>
                <a:cs typeface="+mn-cs"/>
              </a:defRPr>
            </a:lvl2pPr>
            <a:lvl3pPr marL="1143000" indent="-228600" algn="just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F3743"/>
                </a:solidFill>
                <a:latin typeface="+mj-lt"/>
                <a:ea typeface="+mn-ea"/>
                <a:cs typeface="+mn-cs"/>
              </a:defRPr>
            </a:lvl3pPr>
            <a:lvl4pPr marL="1600200" indent="-228600" algn="just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0F3743"/>
                </a:solidFill>
                <a:latin typeface="+mj-lt"/>
                <a:ea typeface="+mn-ea"/>
                <a:cs typeface="+mn-cs"/>
              </a:defRPr>
            </a:lvl4pPr>
            <a:lvl5pPr marL="2057400" indent="-228600" algn="just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0F3743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r>
              <a:rPr lang="en-US" b="1" dirty="0"/>
              <a:t>From learning to implementation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000" i="1" dirty="0"/>
              <a:t>Policy transfer: replication or reinterpretation?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000" i="1" dirty="0"/>
              <a:t>A structured transferability assessment method</a:t>
            </a:r>
          </a:p>
          <a:p>
            <a:pPr marL="0" indent="0" algn="l">
              <a:spcBef>
                <a:spcPts val="0"/>
              </a:spcBef>
              <a:buNone/>
            </a:pPr>
            <a:endParaRPr lang="en-US" sz="2000" i="1" dirty="0"/>
          </a:p>
          <a:p>
            <a:pPr algn="l">
              <a:spcBef>
                <a:spcPts val="0"/>
              </a:spcBef>
            </a:pPr>
            <a:r>
              <a:rPr lang="en-US" b="1" dirty="0"/>
              <a:t>The suburban “vicious cycle”: challenges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b="1" dirty="0"/>
              <a:t>and barriers in peri-urban contexts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000" i="1" dirty="0"/>
              <a:t>Categories of strategies for suburban replication and adaptation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000" i="1" dirty="0"/>
              <a:t>Spatial and functional adaptation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000" i="1" dirty="0"/>
              <a:t>principles for practice</a:t>
            </a:r>
          </a:p>
          <a:p>
            <a:pPr marL="0" indent="0" algn="l">
              <a:spcBef>
                <a:spcPts val="0"/>
              </a:spcBef>
              <a:buNone/>
            </a:pPr>
            <a:endParaRPr lang="en-US" sz="2000" i="1" dirty="0"/>
          </a:p>
          <a:p>
            <a:pPr algn="l">
              <a:spcBef>
                <a:spcPts val="0"/>
              </a:spcBef>
            </a:pPr>
            <a:r>
              <a:rPr lang="en-US" b="1" dirty="0"/>
              <a:t>Governance and delivery conditions in</a:t>
            </a:r>
          </a:p>
          <a:p>
            <a:pPr marL="0" indent="0" algn="l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b="1" dirty="0"/>
              <a:t>suburban contexts</a:t>
            </a:r>
          </a:p>
          <a:p>
            <a:pPr marL="0" indent="0" algn="l">
              <a:spcBef>
                <a:spcPts val="0"/>
              </a:spcBef>
              <a:buFont typeface="Arial" panose="020B0604020202020204" pitchFamily="34" charset="0"/>
              <a:buNone/>
            </a:pPr>
            <a:endParaRPr lang="en-US" b="1" dirty="0"/>
          </a:p>
          <a:p>
            <a:pPr algn="l">
              <a:spcBef>
                <a:spcPts val="0"/>
              </a:spcBef>
            </a:pPr>
            <a:r>
              <a:rPr lang="en-US" b="1" dirty="0"/>
              <a:t>Upscaling to other contexts and cities</a:t>
            </a:r>
          </a:p>
          <a:p>
            <a:pPr marL="0" indent="0" algn="l">
              <a:spcBef>
                <a:spcPts val="0"/>
              </a:spcBef>
              <a:buNone/>
            </a:pPr>
            <a:endParaRPr lang="en-US" sz="2000" i="1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2C3A2B21-33CE-46A6-A45B-ED3542D19882}"/>
              </a:ext>
            </a:extLst>
          </p:cNvPr>
          <p:cNvSpPr txBox="1"/>
          <p:nvPr/>
        </p:nvSpPr>
        <p:spPr>
          <a:xfrm>
            <a:off x="1922286" y="1358039"/>
            <a:ext cx="668202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600" i="1" u="none" strike="noStrike" baseline="0" dirty="0">
                <a:solidFill>
                  <a:srgbClr val="8B2D5C"/>
                </a:solidFill>
                <a:latin typeface="Korolev Bold"/>
              </a:rPr>
              <a:t>Transferring 15mC strategies requires more than identifying best practices. It requires </a:t>
            </a:r>
            <a:r>
              <a:rPr lang="en-US" sz="1600" b="1" i="1" u="none" strike="noStrike" baseline="0" dirty="0">
                <a:solidFill>
                  <a:srgbClr val="8B2D5C"/>
                </a:solidFill>
                <a:latin typeface="Korolev Bold"/>
              </a:rPr>
              <a:t>understanding the conditions </a:t>
            </a:r>
            <a:r>
              <a:rPr lang="en-US" sz="1600" i="1" u="none" strike="noStrike" baseline="0" dirty="0">
                <a:solidFill>
                  <a:srgbClr val="8B2D5C"/>
                </a:solidFill>
                <a:latin typeface="Korolev Bold"/>
              </a:rPr>
              <a:t>under which those practices emerged and assessing whether similar conditions exist, or can be created, elsewhere.</a:t>
            </a:r>
            <a:endParaRPr lang="es-ES" sz="1600" i="1" dirty="0"/>
          </a:p>
        </p:txBody>
      </p:sp>
    </p:spTree>
    <p:extLst>
      <p:ext uri="{BB962C8B-B14F-4D97-AF65-F5344CB8AC3E}">
        <p14:creationId xmlns:p14="http://schemas.microsoft.com/office/powerpoint/2010/main" val="32356489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A02EDA-CDC7-40BA-1569-AFC8536308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BDA961-5989-27A7-863E-FD1EB7C5D5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9575" y="1505221"/>
            <a:ext cx="8650605" cy="4870188"/>
          </a:xfrm>
        </p:spPr>
        <p:txBody>
          <a:bodyPr anchor="t">
            <a:normAutofit/>
          </a:bodyPr>
          <a:lstStyle/>
          <a:p>
            <a:endParaRPr lang="en-150" dirty="0"/>
          </a:p>
          <a:p>
            <a:endParaRPr lang="en-15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9A51921-2528-2649-C083-507DC74D6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Chapter 4</a:t>
            </a:r>
            <a:r>
              <a:rPr lang="es-ES" dirty="0"/>
              <a:t> - </a:t>
            </a:r>
            <a:r>
              <a:rPr lang="en-US" dirty="0"/>
              <a:t>Multidimensional Impact Assessment</a:t>
            </a:r>
            <a:endParaRPr lang="en-15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1B01EA-98BC-8DA3-9C6C-B6246D3987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37E7021-2E11-47B1-B0C5-16B4B8616A41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D49D5584-68FE-5457-CCA5-8F9BE829750B}"/>
              </a:ext>
            </a:extLst>
          </p:cNvPr>
          <p:cNvSpPr txBox="1">
            <a:spLocks/>
          </p:cNvSpPr>
          <p:nvPr/>
        </p:nvSpPr>
        <p:spPr>
          <a:xfrm>
            <a:off x="573573" y="1723454"/>
            <a:ext cx="6333303" cy="414594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marL="228600" indent="-228600" algn="just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F3743"/>
                </a:solidFill>
                <a:latin typeface="+mj-lt"/>
                <a:ea typeface="+mn-ea"/>
                <a:cs typeface="+mn-cs"/>
              </a:defRPr>
            </a:lvl1pPr>
            <a:lvl2pPr marL="685800" indent="-228600" algn="just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F3743"/>
                </a:solidFill>
                <a:latin typeface="+mj-lt"/>
                <a:ea typeface="+mn-ea"/>
                <a:cs typeface="+mn-cs"/>
              </a:defRPr>
            </a:lvl2pPr>
            <a:lvl3pPr marL="1143000" indent="-228600" algn="just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F3743"/>
                </a:solidFill>
                <a:latin typeface="+mj-lt"/>
                <a:ea typeface="+mn-ea"/>
                <a:cs typeface="+mn-cs"/>
              </a:defRPr>
            </a:lvl3pPr>
            <a:lvl4pPr marL="1600200" indent="-228600" algn="just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0F3743"/>
                </a:solidFill>
                <a:latin typeface="+mj-lt"/>
                <a:ea typeface="+mn-ea"/>
                <a:cs typeface="+mn-cs"/>
              </a:defRPr>
            </a:lvl4pPr>
            <a:lvl5pPr marL="2057400" indent="-228600" algn="just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0F3743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r>
              <a:rPr lang="en-US" b="1" dirty="0"/>
              <a:t>Survey results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000" i="1" dirty="0"/>
              <a:t>The individual ULL evaluation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000" i="1" dirty="0"/>
              <a:t>The analysis of the respondents’ profiles and their segmentation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000" i="1" dirty="0"/>
              <a:t>The cross-comparison ULLs evaluation 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000" i="1" dirty="0"/>
              <a:t>of strategies</a:t>
            </a:r>
          </a:p>
          <a:p>
            <a:pPr marL="0" indent="0" algn="l">
              <a:spcBef>
                <a:spcPts val="0"/>
              </a:spcBef>
              <a:buNone/>
            </a:pPr>
            <a:endParaRPr lang="en-US" sz="2000" i="1" dirty="0"/>
          </a:p>
          <a:p>
            <a:pPr algn="l">
              <a:spcBef>
                <a:spcPts val="0"/>
              </a:spcBef>
            </a:pPr>
            <a:r>
              <a:rPr lang="en-US" b="1" dirty="0"/>
              <a:t>Focus group results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000" i="1" dirty="0"/>
              <a:t>Individual ULL analysis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000" i="1" dirty="0"/>
              <a:t>Comparative analysis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000" i="1" dirty="0"/>
              <a:t>Common patterns across cases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000" i="1" dirty="0"/>
              <a:t>Main differences across local contexts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000" i="1" dirty="0"/>
              <a:t>Recurrent barriers and expected impacts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2000" i="1" dirty="0"/>
              <a:t>Differences between citizens and stakeholders</a:t>
            </a:r>
          </a:p>
          <a:p>
            <a:pPr marL="0" indent="0" algn="l">
              <a:spcBef>
                <a:spcPts val="0"/>
              </a:spcBef>
              <a:buNone/>
            </a:pPr>
            <a:endParaRPr lang="en-US" sz="2000" i="1" dirty="0"/>
          </a:p>
          <a:p>
            <a:pPr algn="l">
              <a:spcBef>
                <a:spcPts val="0"/>
              </a:spcBef>
            </a:pPr>
            <a:r>
              <a:rPr lang="en-US" b="1" dirty="0"/>
              <a:t>Discussion and recommendations</a:t>
            </a:r>
          </a:p>
          <a:p>
            <a:pPr algn="l">
              <a:spcBef>
                <a:spcPts val="0"/>
              </a:spcBef>
            </a:pPr>
            <a:endParaRPr lang="en-US" b="1" dirty="0"/>
          </a:p>
          <a:p>
            <a:pPr algn="l">
              <a:spcBef>
                <a:spcPts val="0"/>
              </a:spcBef>
            </a:pPr>
            <a:r>
              <a:rPr lang="en-GB" b="1" dirty="0"/>
              <a:t>Conclusions and strategic takeaways</a:t>
            </a:r>
            <a:endParaRPr lang="en-US" b="1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897243F9-EFEE-E86E-40E9-0F852A44FC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9295" y="986396"/>
            <a:ext cx="3360781" cy="2385071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50AB0195-BE5A-26C8-E107-C7E9A70D2A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9295" y="3533964"/>
            <a:ext cx="3360781" cy="206448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CBE5C265-98FB-672C-9D9E-B9275EB223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3279" y="4690411"/>
            <a:ext cx="3335190" cy="1633282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F2AB6384-6667-1DD8-378C-8865B4C014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16567" y="2660121"/>
            <a:ext cx="3303313" cy="1921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5829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62793C-59E1-E739-52F0-14268DF9A0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6CE6C9-07E3-1D66-A22C-8F1652F8EE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9575" y="1505221"/>
            <a:ext cx="8650605" cy="4870188"/>
          </a:xfrm>
        </p:spPr>
        <p:txBody>
          <a:bodyPr anchor="t">
            <a:normAutofit/>
          </a:bodyPr>
          <a:lstStyle/>
          <a:p>
            <a:endParaRPr lang="en-150" dirty="0"/>
          </a:p>
          <a:p>
            <a:endParaRPr lang="en-15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52CC592-1EB2-383C-38AA-6DFEE6B1D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1829" y="482591"/>
            <a:ext cx="7696428" cy="503805"/>
          </a:xfrm>
        </p:spPr>
        <p:txBody>
          <a:bodyPr>
            <a:normAutofit fontScale="90000"/>
          </a:bodyPr>
          <a:lstStyle/>
          <a:p>
            <a:r>
              <a:rPr lang="en-US" dirty="0"/>
              <a:t>Chapter 5</a:t>
            </a:r>
            <a:r>
              <a:rPr lang="es-ES" dirty="0"/>
              <a:t> - </a:t>
            </a:r>
            <a:r>
              <a:rPr lang="en-US" dirty="0"/>
              <a:t>Key findings for the successful implementation of 15mC strategies in peri-urban areas​</a:t>
            </a:r>
            <a:endParaRPr lang="en-15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0658E6-FC90-F8BC-8A7A-3BFE64CC07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37E7021-2E11-47B1-B0C5-16B4B8616A41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96B384FE-369F-38C6-53FB-9C33F55687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4673" y="1210825"/>
            <a:ext cx="5327915" cy="5458979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17EE0E6-1956-DFA5-AEA3-E8A77EE208C1}"/>
              </a:ext>
            </a:extLst>
          </p:cNvPr>
          <p:cNvSpPr txBox="1">
            <a:spLocks/>
          </p:cNvSpPr>
          <p:nvPr/>
        </p:nvSpPr>
        <p:spPr>
          <a:xfrm>
            <a:off x="573573" y="1723454"/>
            <a:ext cx="6333303" cy="41459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just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F3743"/>
                </a:solidFill>
                <a:latin typeface="+mj-lt"/>
                <a:ea typeface="+mn-ea"/>
                <a:cs typeface="+mn-cs"/>
              </a:defRPr>
            </a:lvl1pPr>
            <a:lvl2pPr marL="685800" indent="-228600" algn="just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F3743"/>
                </a:solidFill>
                <a:latin typeface="+mj-lt"/>
                <a:ea typeface="+mn-ea"/>
                <a:cs typeface="+mn-cs"/>
              </a:defRPr>
            </a:lvl2pPr>
            <a:lvl3pPr marL="1143000" indent="-228600" algn="just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F3743"/>
                </a:solidFill>
                <a:latin typeface="+mj-lt"/>
                <a:ea typeface="+mn-ea"/>
                <a:cs typeface="+mn-cs"/>
              </a:defRPr>
            </a:lvl3pPr>
            <a:lvl4pPr marL="1600200" indent="-228600" algn="just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0F3743"/>
                </a:solidFill>
                <a:latin typeface="+mj-lt"/>
                <a:ea typeface="+mn-ea"/>
                <a:cs typeface="+mn-cs"/>
              </a:defRPr>
            </a:lvl4pPr>
            <a:lvl5pPr marL="2057400" indent="-228600" algn="just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0F3743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r>
              <a:rPr lang="en-US" b="1" dirty="0"/>
              <a:t>Comprehensive summary of main FORTHCOMING findings</a:t>
            </a:r>
          </a:p>
          <a:p>
            <a:pPr algn="l">
              <a:spcBef>
                <a:spcPts val="0"/>
              </a:spcBef>
            </a:pPr>
            <a:endParaRPr lang="en-US" b="1" dirty="0"/>
          </a:p>
          <a:p>
            <a:pPr algn="l">
              <a:spcBef>
                <a:spcPts val="0"/>
              </a:spcBef>
            </a:pPr>
            <a:r>
              <a:rPr lang="en-US" b="1" dirty="0"/>
              <a:t>Reflections on the applicability and adaptability of the 15minC in suburban settings</a:t>
            </a:r>
          </a:p>
          <a:p>
            <a:pPr algn="l">
              <a:spcBef>
                <a:spcPts val="0"/>
              </a:spcBef>
            </a:pPr>
            <a:endParaRPr lang="en-US" b="1" dirty="0"/>
          </a:p>
          <a:p>
            <a:pPr algn="l">
              <a:spcBef>
                <a:spcPts val="0"/>
              </a:spcBef>
            </a:pPr>
            <a:r>
              <a:rPr lang="en-US" b="1" dirty="0"/>
              <a:t>Future research directions</a:t>
            </a:r>
          </a:p>
        </p:txBody>
      </p:sp>
    </p:spTree>
    <p:extLst>
      <p:ext uri="{BB962C8B-B14F-4D97-AF65-F5344CB8AC3E}">
        <p14:creationId xmlns:p14="http://schemas.microsoft.com/office/powerpoint/2010/main" val="6443708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0E8F731B-D766-A8AE-7F0B-A8E60EFD1B5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5372" b="10525"/>
          <a:stretch>
            <a:fillRect/>
          </a:stretch>
        </p:blipFill>
        <p:spPr>
          <a:xfrm>
            <a:off x="0" y="4122175"/>
            <a:ext cx="12192000" cy="2344993"/>
          </a:xfrm>
          <a:prstGeom prst="rect">
            <a:avLst/>
          </a:pr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C4C6014-C6A4-2A6C-DC14-FC3BB04061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9575" y="1356061"/>
            <a:ext cx="11374629" cy="4870188"/>
          </a:xfrm>
        </p:spPr>
        <p:txBody>
          <a:bodyPr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8B2D5C"/>
                </a:solidFill>
              </a:rPr>
              <a:t>15-minute City Implementation Guidebook for Suburban Areas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PT" dirty="0"/>
              <a:t>will be made available in the </a:t>
            </a:r>
            <a:r>
              <a:rPr lang="pt-PT" b="1" dirty="0"/>
              <a:t>end of July 2026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PT" dirty="0"/>
              <a:t>Follow us for more updates!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PT" sz="3600" b="1" dirty="0">
                <a:hlinkClick r:id="rId3"/>
              </a:rPr>
              <a:t>www.forthcoming.info</a:t>
            </a:r>
            <a:r>
              <a:rPr lang="pt-PT" sz="3600" b="1" dirty="0"/>
              <a:t> </a:t>
            </a:r>
            <a:r>
              <a:rPr lang="pt-PT" sz="3600" b="1" dirty="0">
                <a:hlinkClick r:id="rId4"/>
              </a:rPr>
              <a:t>www.linkedin.com/company/forthcomingproject/</a:t>
            </a:r>
            <a:r>
              <a:rPr lang="pt-PT" sz="3600" b="1" dirty="0"/>
              <a:t> </a:t>
            </a:r>
          </a:p>
          <a:p>
            <a:pPr marL="0" indent="0" algn="ctr">
              <a:buNone/>
            </a:pPr>
            <a:r>
              <a:rPr lang="pt-PT" sz="5200" b="1" dirty="0">
                <a:solidFill>
                  <a:srgbClr val="185750"/>
                </a:solidFill>
                <a:latin typeface="Aptos ExtraBold" panose="020B0004020202020204" pitchFamily="34" charset="0"/>
                <a:ea typeface="+mj-ea"/>
                <a:cs typeface="+mj-cs"/>
              </a:rPr>
              <a:t>THANK YOU!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7167082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293</TotalTime>
  <Words>530</Words>
  <Application>Microsoft Office PowerPoint</Application>
  <PresentationFormat>Widescreen</PresentationFormat>
  <Paragraphs>103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Tema de Office</vt:lpstr>
      <vt:lpstr> 15-minute City Implementation Guidebook for Suburban Areas </vt:lpstr>
      <vt:lpstr>Objectives</vt:lpstr>
      <vt:lpstr>Data</vt:lpstr>
      <vt:lpstr>Contents</vt:lpstr>
      <vt:lpstr>Contents</vt:lpstr>
      <vt:lpstr>Chapter 1 - Understanding the 15-Minute City</vt:lpstr>
      <vt:lpstr>Chapter 2 - Forthcoming Cities and Urban Living Labs (ULLs)</vt:lpstr>
      <vt:lpstr>Chapter 3 - Replicating and upscaling 15-minute city practices</vt:lpstr>
      <vt:lpstr>Chapter 4 - Multidimensional Impact Assessment</vt:lpstr>
      <vt:lpstr>Chapter 5 - Key findings for the successful implementation of 15mC strategies in peri-urban areas​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ANNA IBRAEVA</dc:creator>
  <cp:lastModifiedBy>Anna Ibraeva</cp:lastModifiedBy>
  <cp:revision>60</cp:revision>
  <dcterms:created xsi:type="dcterms:W3CDTF">2026-05-11T13:20:05Z</dcterms:created>
  <dcterms:modified xsi:type="dcterms:W3CDTF">2026-05-27T08:40:41Z</dcterms:modified>
</cp:coreProperties>
</file>