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3.jpg" ContentType="image/jpeg"/>
  <Override PartName="/ppt/media/image55.jpg" ContentType="image/jpeg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5"/>
  </p:notesMasterIdLst>
  <p:sldIdLst>
    <p:sldId id="269" r:id="rId5"/>
    <p:sldId id="275" r:id="rId6"/>
    <p:sldId id="352" r:id="rId7"/>
    <p:sldId id="276" r:id="rId8"/>
    <p:sldId id="309" r:id="rId9"/>
    <p:sldId id="353" r:id="rId10"/>
    <p:sldId id="380" r:id="rId11"/>
    <p:sldId id="370" r:id="rId12"/>
    <p:sldId id="368" r:id="rId13"/>
    <p:sldId id="371" r:id="rId14"/>
    <p:sldId id="363" r:id="rId15"/>
    <p:sldId id="378" r:id="rId16"/>
    <p:sldId id="374" r:id="rId17"/>
    <p:sldId id="369" r:id="rId18"/>
    <p:sldId id="366" r:id="rId19"/>
    <p:sldId id="367" r:id="rId20"/>
    <p:sldId id="372" r:id="rId21"/>
    <p:sldId id="381" r:id="rId22"/>
    <p:sldId id="373" r:id="rId23"/>
    <p:sldId id="382" r:id="rId24"/>
  </p:sldIdLst>
  <p:sldSz cx="12192000" cy="6858000"/>
  <p:notesSz cx="6797675" cy="9928225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2F6F63-2CD9-39A0-F5ED-09D7B13C8B47}" name="MARIA LUZ BROWNRIGG GLEESON MARTINEZ" initials="MB" userId="S::ml.bgleeson@upm.es::d36b680e-6b41-4f41-ae82-4ffd64e7f7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75E1"/>
    <a:srgbClr val="0F3743"/>
    <a:srgbClr val="98ECC0"/>
    <a:srgbClr val="2486A4"/>
    <a:srgbClr val="E77D7D"/>
    <a:srgbClr val="77E2ED"/>
    <a:srgbClr val="E47295"/>
    <a:srgbClr val="DEF9EB"/>
    <a:srgbClr val="FFFFFF"/>
    <a:srgbClr val="DD46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4FF98-BA19-D470-868A-4B20B820711D}" v="53" dt="2026-05-26T15:23:14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8068" autoAdjust="0"/>
    <p:restoredTop sz="93462" autoAdjust="0"/>
  </p:normalViewPr>
  <p:slideViewPr>
    <p:cSldViewPr snapToGrid="0" showGuides="1">
      <p:cViewPr varScale="1">
        <p:scale>
          <a:sx n="83" d="100"/>
          <a:sy n="83" d="100"/>
        </p:scale>
        <p:origin x="33" y="615"/>
      </p:cViewPr>
      <p:guideLst>
        <p:guide orient="horz" pos="4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e.gangneux@eurocities.eu" userId="S::urn:spo:guest#justine.gangneux@eurocities.eu::" providerId="AD" clId="Web-{0494FF98-BA19-D470-868A-4B20B820711D}"/>
    <pc:docChg chg="addSld delSld modSld">
      <pc:chgData name="justine.gangneux@eurocities.eu" userId="S::urn:spo:guest#justine.gangneux@eurocities.eu::" providerId="AD" clId="Web-{0494FF98-BA19-D470-868A-4B20B820711D}" dt="2026-05-26T15:23:14.816" v="51" actId="14100"/>
      <pc:docMkLst>
        <pc:docMk/>
      </pc:docMkLst>
      <pc:sldChg chg="add del">
        <pc:chgData name="justine.gangneux@eurocities.eu" userId="S::urn:spo:guest#justine.gangneux@eurocities.eu::" providerId="AD" clId="Web-{0494FF98-BA19-D470-868A-4B20B820711D}" dt="2026-05-26T15:17:11.868" v="3"/>
        <pc:sldMkLst>
          <pc:docMk/>
          <pc:sldMk cId="6032435" sldId="373"/>
        </pc:sldMkLst>
      </pc:sldChg>
      <pc:sldChg chg="new del">
        <pc:chgData name="justine.gangneux@eurocities.eu" userId="S::urn:spo:guest#justine.gangneux@eurocities.eu::" providerId="AD" clId="Web-{0494FF98-BA19-D470-868A-4B20B820711D}" dt="2026-05-26T15:17:07.806" v="1"/>
        <pc:sldMkLst>
          <pc:docMk/>
          <pc:sldMk cId="1771210980" sldId="382"/>
        </pc:sldMkLst>
      </pc:sldChg>
      <pc:sldChg chg="addSp delSp modSp add replId">
        <pc:chgData name="justine.gangneux@eurocities.eu" userId="S::urn:spo:guest#justine.gangneux@eurocities.eu::" providerId="AD" clId="Web-{0494FF98-BA19-D470-868A-4B20B820711D}" dt="2026-05-26T15:23:14.816" v="51" actId="14100"/>
        <pc:sldMkLst>
          <pc:docMk/>
          <pc:sldMk cId="3150936494" sldId="382"/>
        </pc:sldMkLst>
        <pc:spChg chg="del">
          <ac:chgData name="justine.gangneux@eurocities.eu" userId="S::urn:spo:guest#justine.gangneux@eurocities.eu::" providerId="AD" clId="Web-{0494FF98-BA19-D470-868A-4B20B820711D}" dt="2026-05-26T15:17:21.212" v="8"/>
          <ac:spMkLst>
            <pc:docMk/>
            <pc:sldMk cId="3150936494" sldId="382"/>
            <ac:spMk id="3" creationId="{FAEF656F-0B3B-63C0-7E12-D6B8E19447E6}"/>
          </ac:spMkLst>
        </pc:spChg>
        <pc:spChg chg="add mod">
          <ac:chgData name="justine.gangneux@eurocities.eu" userId="S::urn:spo:guest#justine.gangneux@eurocities.eu::" providerId="AD" clId="Web-{0494FF98-BA19-D470-868A-4B20B820711D}" dt="2026-05-26T15:21:32.188" v="43" actId="1076"/>
          <ac:spMkLst>
            <pc:docMk/>
            <pc:sldMk cId="3150936494" sldId="382"/>
            <ac:spMk id="5" creationId="{5ECF2A8E-D8BD-A414-AC57-B81C2B90A5B9}"/>
          </ac:spMkLst>
        </pc:spChg>
        <pc:picChg chg="add del mod">
          <ac:chgData name="justine.gangneux@eurocities.eu" userId="S::urn:spo:guest#justine.gangneux@eurocities.eu::" providerId="AD" clId="Web-{0494FF98-BA19-D470-868A-4B20B820711D}" dt="2026-05-26T15:22:14.877" v="46"/>
          <ac:picMkLst>
            <pc:docMk/>
            <pc:sldMk cId="3150936494" sldId="382"/>
            <ac:picMk id="6" creationId="{013DE749-C8BB-993D-BC84-D4A62AD5FFAE}"/>
          </ac:picMkLst>
        </pc:picChg>
        <pc:picChg chg="add mod">
          <ac:chgData name="justine.gangneux@eurocities.eu" userId="S::urn:spo:guest#justine.gangneux@eurocities.eu::" providerId="AD" clId="Web-{0494FF98-BA19-D470-868A-4B20B820711D}" dt="2026-05-26T15:23:14.816" v="51" actId="14100"/>
          <ac:picMkLst>
            <pc:docMk/>
            <pc:sldMk cId="3150936494" sldId="382"/>
            <ac:picMk id="7" creationId="{DF900E5C-0C74-BDAB-C4A1-5448272200C9}"/>
          </ac:picMkLst>
        </pc:picChg>
        <pc:picChg chg="del">
          <ac:chgData name="justine.gangneux@eurocities.eu" userId="S::urn:spo:guest#justine.gangneux@eurocities.eu::" providerId="AD" clId="Web-{0494FF98-BA19-D470-868A-4B20B820711D}" dt="2026-05-26T15:17:16.743" v="6"/>
          <ac:picMkLst>
            <pc:docMk/>
            <pc:sldMk cId="3150936494" sldId="382"/>
            <ac:picMk id="11" creationId="{905EC5A0-6F7D-15ED-CF52-457EE2A2E24C}"/>
          </ac:picMkLst>
        </pc:picChg>
        <pc:picChg chg="del">
          <ac:chgData name="justine.gangneux@eurocities.eu" userId="S::urn:spo:guest#justine.gangneux@eurocities.eu::" providerId="AD" clId="Web-{0494FF98-BA19-D470-868A-4B20B820711D}" dt="2026-05-26T15:17:16.103" v="5"/>
          <ac:picMkLst>
            <pc:docMk/>
            <pc:sldMk cId="3150936494" sldId="382"/>
            <ac:picMk id="19" creationId="{B797CCEA-DA43-EBE2-ACB1-423167A18324}"/>
          </ac:picMkLst>
        </pc:picChg>
        <pc:picChg chg="del">
          <ac:chgData name="justine.gangneux@eurocities.eu" userId="S::urn:spo:guest#justine.gangneux@eurocities.eu::" providerId="AD" clId="Web-{0494FF98-BA19-D470-868A-4B20B820711D}" dt="2026-05-26T15:17:17.290" v="7"/>
          <ac:picMkLst>
            <pc:docMk/>
            <pc:sldMk cId="3150936494" sldId="382"/>
            <ac:picMk id="21" creationId="{95A7FF5E-937E-75E5-5F6F-AFFFC2858B9D}"/>
          </ac:picMkLst>
        </pc:picChg>
        <pc:picChg chg="del">
          <ac:chgData name="justine.gangneux@eurocities.eu" userId="S::urn:spo:guest#justine.gangneux@eurocities.eu::" providerId="AD" clId="Web-{0494FF98-BA19-D470-868A-4B20B820711D}" dt="2026-05-26T15:17:37.322" v="26"/>
          <ac:picMkLst>
            <pc:docMk/>
            <pc:sldMk cId="3150936494" sldId="382"/>
            <ac:picMk id="23" creationId="{37748A65-3DEC-C6C5-644A-E6EA38D349F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D8B29-CD64-484E-9508-F3FF3BE2D4EC}" type="datetimeFigureOut">
              <a:rPr lang="en-GB" smtClean="0"/>
              <a:t>26/05/2026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6EF2C-F7B8-4BF4-B66C-3CF340C7EB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78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16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078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1FE99-FA5C-1ACA-4044-C75E16F3C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A06E121-586F-D484-D0C7-43B9D8453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259A531-F1C4-D282-0D0F-6ACF24AE2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FA539A-87DA-A03D-53FF-77FECB2A6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635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</a:t>
            </a:r>
            <a:r>
              <a:rPr lang="en-GB" dirty="0" err="1"/>
              <a:t>resumir</a:t>
            </a:r>
            <a:r>
              <a:rPr lang="en-GB" dirty="0"/>
              <a:t>: INSTITUCIONAL, OTRAS CIUDADES, GUIDEBOOK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242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7546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07042-00EE-BEF1-810F-B3DC6697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4C16DE7-047D-8298-3D28-91BB8F95F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346D9FA-F1FE-FF7F-DC06-A1328B82B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FEF099-D2B1-7D21-7688-DC1F845C45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983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430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8F0C5-2391-F737-22EB-5282694B9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57A555-4F2F-F60C-871C-C44EB2460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393715-6C78-951E-0E7B-AD2156511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48243BE-15F8-660B-9291-0DAFA6CC2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28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936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797C2-A9A0-37BB-049F-2A26C25B3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ED78F82-ACBD-3A32-DBF0-9E689A4D1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1E85B1E-916E-D339-DE6C-7DCC24AE2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505703-58B2-BDB0-51BE-E73D1AE6BE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8970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B5F74-1917-05B8-2D64-CBADBB79F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4E34162-ABB4-963F-D788-BF1F0AD62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7092B02-726B-839C-694C-1E8E06F75A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8DD9ACF-C7C3-D026-8EC2-81785B058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06EF2C-F7B8-4BF4-B66C-3CF340C7EBF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68503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D1782-0968-2E30-0550-D4F357C8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E6207B8-1D28-D46F-FDF1-DAB7105DC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95B7137-49A2-E1C5-BA9F-6593162D4C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CD3440B-C4D5-4AFD-D9D8-971F562CC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6523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094ED-807A-0CAC-91B6-26414EB34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D6864A7-AE1A-4CCF-83F4-150E7DEC09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58E2C8-0384-D741-0903-6B52C1FC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5E431-D5D8-4821-FA24-667134759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6EF2C-F7B8-4BF4-B66C-3CF340C7EBF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16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2">
            <a:extLst>
              <a:ext uri="{FF2B5EF4-FFF2-40B4-BE49-F238E27FC236}">
                <a16:creationId xmlns:a16="http://schemas.microsoft.com/office/drawing/2014/main" id="{E62081EB-ABC8-4E87-A959-3F709C38BD24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1E84-4CBD-4E9A-970F-61FC82A4F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575" y="1505220"/>
            <a:ext cx="11374629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25F8E218-C2A3-4660-ACD8-0A5AD2E586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B675D0C-95BA-49DB-8D29-B3F2AEC94D85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AF4E4B-E96C-4C84-99DC-A3B8BE64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B3424C4-E958-4020-8488-5B206C5BA2EC}"/>
              </a:ext>
            </a:extLst>
          </p:cNvPr>
          <p:cNvSpPr txBox="1">
            <a:spLocks/>
          </p:cNvSpPr>
          <p:nvPr userDrawn="1"/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37E7021-2E11-47B1-B0C5-16B4B8616A41}" type="slidenum">
              <a:rPr lang="en-US" smtClean="0">
                <a:latin typeface="+mj-lt"/>
              </a:rPr>
              <a:pPr/>
              <a:t>‹#›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6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61694C1-3920-4604-8053-463B607A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056992"/>
            <a:ext cx="12192000" cy="120080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000" b="1">
                <a:solidFill>
                  <a:srgbClr val="0E364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F371230-1F7B-45A8-A30D-1B62986826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5484449"/>
            <a:ext cx="12192000" cy="503805"/>
          </a:xfrm>
          <a:prstGeom prst="rect">
            <a:avLst/>
          </a:prstGeom>
        </p:spPr>
        <p:txBody>
          <a:bodyPr anchor="b"/>
          <a:lstStyle>
            <a:lvl1pPr algn="ctr">
              <a:defRPr sz="2600" b="1">
                <a:solidFill>
                  <a:srgbClr val="0E3642"/>
                </a:solidFill>
              </a:defRPr>
            </a:lvl1pPr>
          </a:lstStyle>
          <a:p>
            <a:r>
              <a:rPr lang="en-US" dirty="0"/>
              <a:t>Click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Partner </a:t>
            </a:r>
            <a:r>
              <a:rPr lang="tr-TR" dirty="0" err="1"/>
              <a:t>title</a:t>
            </a:r>
            <a:endParaRPr lang="en-US" dirty="0"/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93A4C001-C3CD-4B0D-BABE-237816C5DEF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0" y="6281579"/>
            <a:ext cx="12191999" cy="3651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rgbClr val="0E3642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</a:t>
            </a:r>
            <a:r>
              <a:rPr lang="tr-TR" dirty="0" err="1"/>
              <a:t>Date</a:t>
            </a:r>
            <a:r>
              <a:rPr lang="en-US" dirty="0"/>
              <a:t>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B2F8DE-16D2-4ECE-93F4-89D83B0B7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237" y="1298694"/>
            <a:ext cx="5609524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364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87D144-3994-4B2B-A29C-12E1640A641F}"/>
              </a:ext>
            </a:extLst>
          </p:cNvPr>
          <p:cNvSpPr/>
          <p:nvPr userDrawn="1"/>
        </p:nvSpPr>
        <p:spPr>
          <a:xfrm>
            <a:off x="0" y="204187"/>
            <a:ext cx="6096002" cy="6449626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CB9FBDB-2948-4C15-9608-CE0379B8AF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296" y="2553403"/>
            <a:ext cx="4699407" cy="1751194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D3D5D70-0E4E-4E4A-8BA9-1E6AA3F0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" y="0"/>
            <a:ext cx="6096000" cy="6858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7EAE7991-B424-49B9-BF76-4B2A9921D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4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234B33D2-8BD5-4077-9FBC-000480A47A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4EBFC64-226C-4316-99A8-FE343DD0D2E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05D70F5A-31A3-41BA-8F45-46DE221991B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1512394" y="264397"/>
            <a:ext cx="616260" cy="9022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A660BB-BB44-44BB-9B26-EEBFAACFD56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19100" y="1505221"/>
            <a:ext cx="5600701" cy="491858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C6EE65D-3226-4196-8374-32C7A7AC520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3504" y="1505222"/>
            <a:ext cx="5600701" cy="49185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BCB8B8C-A4DE-4DA8-AF8B-13CA1519EA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12A5FB5-373F-4149-B6D2-ACCF6FDC4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884588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F600D-60ED-420A-B34E-CA6F21577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820" y="1505220"/>
            <a:ext cx="5608747" cy="71753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0C22E81F-A241-4845-8AD9-8F5F86E46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A7E563E-B3D5-4FAD-8C55-BF11C8D49C83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F042B20-6345-4EAF-AE7E-126AAF870A8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09575" y="2222756"/>
            <a:ext cx="5600755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D27D4B62-5BE2-48B4-B0B6-360CB673DE9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81671" y="1505220"/>
            <a:ext cx="5593007" cy="717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5335C1A-FE30-4324-8B1A-07519434DDC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181671" y="2222756"/>
            <a:ext cx="5600754" cy="419869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6">
            <a:extLst>
              <a:ext uri="{FF2B5EF4-FFF2-40B4-BE49-F238E27FC236}">
                <a16:creationId xmlns:a16="http://schemas.microsoft.com/office/drawing/2014/main" id="{8CBD9E81-E6D3-48FB-A51E-3899655AE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968A96B-DFA1-48EE-9AF2-FEB7E9863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4ED0427E-A9DD-438E-9887-0281E03F648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2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36CD02EE-BEFF-40BF-A410-3E90D3EE0A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17B5F4-F8DE-4F96-8690-860A5151FED0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6F381C4-C6DF-4F18-9B4B-18DC269F5E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B17523-1F5B-4E9A-BE90-EA7D5FB2A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828FAFB0-DB59-402D-BBF2-F05290EB37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00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879E40C9-7AE5-4064-A585-146CA7F84B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788AB9-AC74-44A7-AF23-571EA960DFA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65CDFB6-ABA5-4EC1-BB9E-A4C12B8C8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96" y="1497819"/>
            <a:ext cx="11376408" cy="492129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3AC4DA1-DADA-49B5-BAD8-BA703956C2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A885599-1F3D-47E2-9FBD-D58D6C00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82591"/>
            <a:ext cx="9014795" cy="503805"/>
          </a:xfrm>
          <a:prstGeom prst="rect">
            <a:avLst/>
          </a:prstGeom>
        </p:spPr>
        <p:txBody>
          <a:bodyPr anchor="b"/>
          <a:lstStyle>
            <a:lvl1pPr algn="l">
              <a:defRPr sz="2800" b="1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E57464D-9347-470C-84D6-794067EB03FA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37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FE5E7-CBD2-4220-AB83-C6D6EACD0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6" y="1505219"/>
            <a:ext cx="4362450" cy="914131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46AD-6BA7-4625-B5A2-C4BD71510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1505219"/>
            <a:ext cx="6599233" cy="491623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FCA1-B4B3-4E37-98F9-A59012EC4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0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8DC4E24-E969-40E3-8A81-E3504438FE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Content Placeholder 8">
            <a:extLst>
              <a:ext uri="{FF2B5EF4-FFF2-40B4-BE49-F238E27FC236}">
                <a16:creationId xmlns:a16="http://schemas.microsoft.com/office/drawing/2014/main" id="{B3693567-A2F6-490F-A797-1EF7304943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E693A35-DEB8-4A43-8A93-1D391C563FAD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A8433359-4433-43B3-A5E7-3CD44EB9FC4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2B18EBF-7315-45A2-B523-C022CA664F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4076879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8ADE9-EE76-4DB8-ABAF-D4FE38368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505220"/>
            <a:ext cx="4362450" cy="914130"/>
          </a:xfrm>
          <a:prstGeom prst="rect">
            <a:avLst/>
          </a:prstGeom>
        </p:spPr>
        <p:txBody>
          <a:bodyPr anchor="b"/>
          <a:lstStyle>
            <a:lvl1pPr>
              <a:defRPr sz="2800">
                <a:solidFill>
                  <a:srgbClr val="0F374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677C7-D084-4545-B8CB-75F094A45E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1505220"/>
            <a:ext cx="6599233" cy="4916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FB884-A741-4C83-BB9F-9D526F2C3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576" y="2419351"/>
            <a:ext cx="4362450" cy="4002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F3743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AA62DAB3-ABE8-4DB8-986C-AE47DEFEF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C8E1C6-5396-47A2-B1C8-D41774B24E74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Content Placeholder 8">
            <a:extLst>
              <a:ext uri="{FF2B5EF4-FFF2-40B4-BE49-F238E27FC236}">
                <a16:creationId xmlns:a16="http://schemas.microsoft.com/office/drawing/2014/main" id="{E7B8DC7C-7D41-4C55-AEAC-341D622A27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C4E5303-60E9-484F-912B-B17962BDC14E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5113830-E579-4E52-BFE2-53264FA848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472251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0F795-AC45-4622-A19F-D4D6B2D5B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6" y="1505221"/>
            <a:ext cx="11376408" cy="4916234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0C3C3-64F4-4989-9F44-C59B17E12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FF4B426-F117-4894-9775-EC68E49E43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A610E7C-B7C3-4133-9899-2A364512CB6F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402A9C-F036-4E0D-BF58-4FE6AF5A6E95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252D30A8-F7AD-44F4-890E-9F9D209BFA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1027550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1BD84-DC1B-49F1-943A-F4EC879751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978408" y="1505220"/>
            <a:ext cx="805796" cy="4913887"/>
          </a:xfrm>
          <a:prstGeom prst="rect">
            <a:avLst/>
          </a:prstGeom>
        </p:spPr>
        <p:txBody>
          <a:bodyPr vert="eaVert"/>
          <a:lstStyle>
            <a:lvl1pPr>
              <a:defRPr sz="2800">
                <a:solidFill>
                  <a:srgbClr val="0F374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520B3-B88C-4D15-91E5-7C455F978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07795" y="1505220"/>
            <a:ext cx="10422129" cy="4913887"/>
          </a:xfrm>
          <a:prstGeom prst="rect">
            <a:avLst/>
          </a:prstGeom>
        </p:spPr>
        <p:txBody>
          <a:bodyPr vert="eaVert"/>
          <a:lstStyle>
            <a:lvl1pPr>
              <a:defRPr sz="2400">
                <a:solidFill>
                  <a:srgbClr val="0F3743"/>
                </a:solidFill>
                <a:latin typeface="+mj-lt"/>
              </a:defRPr>
            </a:lvl1pPr>
            <a:lvl2pPr>
              <a:defRPr sz="2000">
                <a:solidFill>
                  <a:srgbClr val="0F3743"/>
                </a:solidFill>
                <a:latin typeface="+mj-lt"/>
              </a:defRPr>
            </a:lvl2pPr>
            <a:lvl3pPr>
              <a:defRPr sz="1800">
                <a:solidFill>
                  <a:srgbClr val="0F3743"/>
                </a:solidFill>
                <a:latin typeface="+mj-lt"/>
              </a:defRPr>
            </a:lvl3pPr>
            <a:lvl4pPr>
              <a:defRPr sz="1600">
                <a:solidFill>
                  <a:srgbClr val="0F3743"/>
                </a:solidFill>
                <a:latin typeface="+mj-lt"/>
              </a:defRPr>
            </a:lvl4pPr>
            <a:lvl5pPr>
              <a:defRPr sz="1600">
                <a:solidFill>
                  <a:srgbClr val="0F374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3BFF4-8386-4E7A-ACAC-1475868CE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0838810-9442-4604-92F0-3E089A6250D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11433175" y="264397"/>
            <a:ext cx="695479" cy="8490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/>
              <a:t>Logo</a:t>
            </a:r>
            <a:endParaRPr lang="en-US" dirty="0"/>
          </a:p>
        </p:txBody>
      </p:sp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8F63807F-F889-4321-9782-354A5A0E7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8" y="367493"/>
            <a:ext cx="2001688" cy="7459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99EE1B-6EEA-4DF9-A90B-2FCFBFDA1C9A}"/>
              </a:ext>
            </a:extLst>
          </p:cNvPr>
          <p:cNvSpPr/>
          <p:nvPr userDrawn="1"/>
        </p:nvSpPr>
        <p:spPr>
          <a:xfrm>
            <a:off x="0" y="1166623"/>
            <a:ext cx="4845049" cy="102093"/>
          </a:xfrm>
          <a:prstGeom prst="rect">
            <a:avLst/>
          </a:prstGeom>
          <a:solidFill>
            <a:srgbClr val="185750"/>
          </a:solidFill>
          <a:ln>
            <a:solidFill>
              <a:srgbClr val="1857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A15B2466-800F-46CD-9137-A285FCDBEC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28" y="506066"/>
            <a:ext cx="9015413" cy="5032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F3743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</a:t>
            </a:r>
          </a:p>
        </p:txBody>
      </p:sp>
    </p:spTree>
    <p:extLst>
      <p:ext uri="{BB962C8B-B14F-4D97-AF65-F5344CB8AC3E}">
        <p14:creationId xmlns:p14="http://schemas.microsoft.com/office/powerpoint/2010/main" val="2234396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C6BBA11-B90B-6011-4D72-F29421B9F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6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38C1D0D-A791-41F2-AA67-248056D7EA2E}"/>
              </a:ext>
            </a:extLst>
          </p:cNvPr>
          <p:cNvSpPr/>
          <p:nvPr userDrawn="1"/>
        </p:nvSpPr>
        <p:spPr>
          <a:xfrm>
            <a:off x="0" y="0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5274E3-37D7-4AA2-8A86-C309175AD84C}"/>
              </a:ext>
            </a:extLst>
          </p:cNvPr>
          <p:cNvSpPr/>
          <p:nvPr userDrawn="1"/>
        </p:nvSpPr>
        <p:spPr>
          <a:xfrm>
            <a:off x="0" y="6653813"/>
            <a:ext cx="12192000" cy="204187"/>
          </a:xfrm>
          <a:prstGeom prst="rect">
            <a:avLst/>
          </a:prstGeom>
          <a:solidFill>
            <a:srgbClr val="1857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FB2FFED-B2D6-419D-8252-135E533A7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8408" y="657334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fld id="{437E7021-2E11-47B1-B0C5-16B4B8616A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9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8.jp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11.png"/><Relationship Id="rId5" Type="http://schemas.openxmlformats.org/officeDocument/2006/relationships/image" Target="../media/image22.png"/><Relationship Id="rId15" Type="http://schemas.openxmlformats.org/officeDocument/2006/relationships/image" Target="../media/image16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thcoming.info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urbmob.2026.100226" TargetMode="Externa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.png"/><Relationship Id="rId4" Type="http://schemas.openxmlformats.org/officeDocument/2006/relationships/hyperlink" Target="https://doi.org/10.5194/isprs-archives-xlviii-4-w18-2025-323-2026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orthcoming.info/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g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>
            <a:extLst>
              <a:ext uri="{FF2B5EF4-FFF2-40B4-BE49-F238E27FC236}">
                <a16:creationId xmlns:a16="http://schemas.microsoft.com/office/drawing/2014/main" id="{3D17AA5A-7A28-4087-B68E-F885E8413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4831" y="3799597"/>
            <a:ext cx="9786551" cy="1200807"/>
          </a:xfrm>
        </p:spPr>
        <p:txBody>
          <a:bodyPr>
            <a:normAutofit/>
          </a:bodyPr>
          <a:lstStyle/>
          <a:p>
            <a:r>
              <a:rPr lang="es-ES" sz="6000" dirty="0"/>
              <a:t>FORTHCOMING</a:t>
            </a:r>
            <a:endParaRPr lang="en-GB" sz="60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0D5676D-B5EB-EACA-E415-F088B02A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07" y="5010474"/>
            <a:ext cx="12192000" cy="503805"/>
          </a:xfrm>
        </p:spPr>
        <p:txBody>
          <a:bodyPr/>
          <a:lstStyle/>
          <a:p>
            <a:r>
              <a:rPr lang="es-ES" sz="2400" dirty="0">
                <a:solidFill>
                  <a:srgbClr val="19BF6C"/>
                </a:solidFill>
              </a:rPr>
              <a:t>Project </a:t>
            </a:r>
            <a:r>
              <a:rPr lang="es-ES" sz="2400" dirty="0" err="1">
                <a:solidFill>
                  <a:srgbClr val="19BF6C"/>
                </a:solidFill>
              </a:rPr>
              <a:t>Overview</a:t>
            </a:r>
            <a:br>
              <a:rPr lang="es-ES" sz="2400" dirty="0">
                <a:solidFill>
                  <a:srgbClr val="19BF6C"/>
                </a:solidFill>
              </a:rPr>
            </a:br>
            <a:endParaRPr lang="en-GB" sz="2400" dirty="0">
              <a:solidFill>
                <a:srgbClr val="19BF6C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688073-3096-C8EE-37DD-4E6E60ED1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108" y="6238311"/>
            <a:ext cx="12191999" cy="365125"/>
          </a:xfrm>
        </p:spPr>
        <p:txBody>
          <a:bodyPr/>
          <a:lstStyle/>
          <a:p>
            <a:r>
              <a:rPr lang="es-ES" dirty="0" err="1"/>
              <a:t>Brussels</a:t>
            </a:r>
            <a:r>
              <a:rPr lang="es-ES" dirty="0"/>
              <a:t>, 27/05/2026</a:t>
            </a:r>
            <a:endParaRPr lang="en-GB" dirty="0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7E7437F7-9A26-65DA-3E27-DD4765C60FA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877"/>
            <a:ext cx="2007872" cy="62573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A4DD448-4BAF-B7DE-40EB-7A7B161AC33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46235" y="662056"/>
            <a:ext cx="1945765" cy="564272"/>
          </a:xfrm>
          <a:prstGeom prst="rect">
            <a:avLst/>
          </a:prstGeom>
        </p:spPr>
      </p:pic>
      <p:sp>
        <p:nvSpPr>
          <p:cNvPr id="15" name="Título 2">
            <a:extLst>
              <a:ext uri="{FF2B5EF4-FFF2-40B4-BE49-F238E27FC236}">
                <a16:creationId xmlns:a16="http://schemas.microsoft.com/office/drawing/2014/main" id="{37F6591F-542E-F1BF-5480-D9A574887869}"/>
              </a:ext>
            </a:extLst>
          </p:cNvPr>
          <p:cNvSpPr txBox="1">
            <a:spLocks/>
          </p:cNvSpPr>
          <p:nvPr/>
        </p:nvSpPr>
        <p:spPr>
          <a:xfrm>
            <a:off x="62107" y="5053389"/>
            <a:ext cx="12192000" cy="104139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>
                <a:solidFill>
                  <a:srgbClr val="0E364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400" b="0" dirty="0">
                <a:solidFill>
                  <a:srgbClr val="185750"/>
                </a:solidFill>
              </a:rPr>
              <a:t>Andrés Monzón</a:t>
            </a:r>
          </a:p>
        </p:txBody>
      </p:sp>
      <p:pic>
        <p:nvPicPr>
          <p:cNvPr id="17" name="Imagen 16" descr="Texto&#10;&#10;Descripción generada automáticamente">
            <a:extLst>
              <a:ext uri="{FF2B5EF4-FFF2-40B4-BE49-F238E27FC236}">
                <a16:creationId xmlns:a16="http://schemas.microsoft.com/office/drawing/2014/main" id="{1A0BFF5F-8F59-A109-6D57-E155C3A71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604" y="254564"/>
            <a:ext cx="1826396" cy="40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32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EAD40D-98B7-7C1E-D047-D87403B0E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213" y="1459174"/>
            <a:ext cx="4902432" cy="507225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1800" b="1" dirty="0" err="1">
                <a:solidFill>
                  <a:srgbClr val="19BF6C"/>
                </a:solidFill>
              </a:rPr>
              <a:t>What</a:t>
            </a:r>
            <a:r>
              <a:rPr lang="es-ES" sz="1800" b="1" dirty="0">
                <a:solidFill>
                  <a:srgbClr val="19BF6C"/>
                </a:solidFill>
              </a:rPr>
              <a:t> </a:t>
            </a:r>
            <a:r>
              <a:rPr lang="es-ES" sz="1800" b="1" dirty="0" err="1">
                <a:solidFill>
                  <a:srgbClr val="19BF6C"/>
                </a:solidFill>
              </a:rPr>
              <a:t>is</a:t>
            </a:r>
            <a:r>
              <a:rPr lang="es-ES" sz="1800" b="1" dirty="0">
                <a:solidFill>
                  <a:srgbClr val="19BF6C"/>
                </a:solidFill>
              </a:rPr>
              <a:t> </a:t>
            </a:r>
            <a:r>
              <a:rPr lang="es-ES" sz="1800" b="1" dirty="0" err="1">
                <a:solidFill>
                  <a:srgbClr val="19BF6C"/>
                </a:solidFill>
              </a:rPr>
              <a:t>it</a:t>
            </a:r>
            <a:r>
              <a:rPr lang="es-ES" sz="1800" b="1" dirty="0">
                <a:solidFill>
                  <a:srgbClr val="19BF6C"/>
                </a:solidFill>
              </a:rPr>
              <a:t>?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sz="1800" dirty="0"/>
              <a:t>An urban set-up in which </a:t>
            </a:r>
            <a:r>
              <a:rPr lang="en-GB" sz="1800" b="1" dirty="0"/>
              <a:t>residents</a:t>
            </a:r>
            <a:r>
              <a:rPr lang="en-GB" sz="1800" dirty="0"/>
              <a:t> can access all their </a:t>
            </a:r>
            <a:r>
              <a:rPr lang="en-GB" sz="1800" b="1" dirty="0"/>
              <a:t>basic daily needs </a:t>
            </a:r>
            <a:r>
              <a:rPr lang="en-GB" sz="1800" dirty="0"/>
              <a:t>without using a private vehicle, on </a:t>
            </a:r>
            <a:r>
              <a:rPr lang="en-GB" sz="1800" b="1" dirty="0"/>
              <a:t>foot or by bicycle</a:t>
            </a:r>
            <a:r>
              <a:rPr lang="en-GB" sz="1800" dirty="0"/>
              <a:t> within 15 minutes. (Moreno et al., 2021)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s-ES" sz="1800" b="1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s-ES" sz="1800" b="1" dirty="0" err="1">
                <a:solidFill>
                  <a:srgbClr val="19BF6C"/>
                </a:solidFill>
              </a:rPr>
              <a:t>What</a:t>
            </a:r>
            <a:r>
              <a:rPr lang="es-ES" sz="1800" b="1" dirty="0">
                <a:solidFill>
                  <a:srgbClr val="19BF6C"/>
                </a:solidFill>
              </a:rPr>
              <a:t> </a:t>
            </a:r>
            <a:r>
              <a:rPr lang="es-ES" sz="1800" b="1" dirty="0" err="1">
                <a:solidFill>
                  <a:srgbClr val="19BF6C"/>
                </a:solidFill>
              </a:rPr>
              <a:t>for</a:t>
            </a:r>
            <a:r>
              <a:rPr lang="es-ES" sz="1800" b="1" dirty="0">
                <a:solidFill>
                  <a:srgbClr val="19BF6C"/>
                </a:solidFill>
              </a:rPr>
              <a:t>?</a:t>
            </a:r>
          </a:p>
          <a:p>
            <a:pPr marL="0" indent="0">
              <a:buNone/>
            </a:pPr>
            <a:r>
              <a:rPr lang="es-ES" sz="1800" dirty="0" err="1"/>
              <a:t>To</a:t>
            </a:r>
            <a:r>
              <a:rPr lang="es-ES" sz="1800" dirty="0"/>
              <a:t> </a:t>
            </a:r>
            <a:r>
              <a:rPr lang="es-ES" sz="1800" dirty="0" err="1"/>
              <a:t>foster</a:t>
            </a:r>
            <a:r>
              <a:rPr lang="es-ES" sz="1800" dirty="0"/>
              <a:t> </a:t>
            </a:r>
            <a:r>
              <a:rPr lang="es-ES" sz="1800" b="1" dirty="0"/>
              <a:t>active</a:t>
            </a:r>
            <a:r>
              <a:rPr lang="es-ES" sz="1800" dirty="0"/>
              <a:t> and </a:t>
            </a:r>
            <a:r>
              <a:rPr lang="es-ES" sz="1800" b="1" dirty="0" err="1"/>
              <a:t>sustainable</a:t>
            </a:r>
            <a:r>
              <a:rPr lang="es-ES" sz="1800" b="1" dirty="0"/>
              <a:t> </a:t>
            </a:r>
            <a:r>
              <a:rPr lang="es-ES" sz="1800" b="1" dirty="0" err="1"/>
              <a:t>travel</a:t>
            </a:r>
            <a:r>
              <a:rPr lang="es-ES" sz="1800" b="1" dirty="0"/>
              <a:t> </a:t>
            </a:r>
            <a:r>
              <a:rPr lang="es-ES" sz="1800" dirty="0"/>
              <a:t>and reduce car-use.</a:t>
            </a:r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r>
              <a:rPr lang="en-GB" sz="1800" dirty="0"/>
              <a:t>To achieve more </a:t>
            </a:r>
            <a:r>
              <a:rPr lang="en-GB" sz="1800" b="1" dirty="0"/>
              <a:t>liveable and healthier cities</a:t>
            </a:r>
            <a:r>
              <a:rPr lang="en-GB" sz="1800" dirty="0"/>
              <a:t>, by </a:t>
            </a:r>
            <a:r>
              <a:rPr lang="en-GB" sz="1800" b="1" dirty="0"/>
              <a:t>decreasing pollution </a:t>
            </a:r>
            <a:r>
              <a:rPr lang="en-GB" sz="1800" dirty="0"/>
              <a:t>and </a:t>
            </a:r>
            <a:r>
              <a:rPr lang="en-GB" sz="1800" b="1" dirty="0"/>
              <a:t>increasing physical activity</a:t>
            </a:r>
            <a:endParaRPr lang="es-ES" sz="1800" b="1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E7559B9-40A2-761E-8D0B-0469DEEDE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-87276"/>
            <a:ext cx="9470572" cy="1139732"/>
          </a:xfrm>
        </p:spPr>
        <p:txBody>
          <a:bodyPr/>
          <a:lstStyle/>
          <a:p>
            <a:r>
              <a:rPr lang="es-ES" sz="3200" dirty="0" err="1"/>
              <a:t>The</a:t>
            </a:r>
            <a:r>
              <a:rPr lang="es-ES" sz="3200" dirty="0"/>
              <a:t> 15-minute </a:t>
            </a:r>
            <a:r>
              <a:rPr lang="es-ES" sz="3200" dirty="0" err="1"/>
              <a:t>city</a:t>
            </a:r>
            <a:endParaRPr lang="en-GB" sz="3200" dirty="0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D0223AD6-6636-5371-1553-AC840A3BAF4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674EFA3-BF26-A90B-EE8D-9A5FDFB6D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992" y="1052456"/>
            <a:ext cx="5644208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4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4CCC-694E-B6BD-C7F6-1D1D0262F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410A96-2E6A-2002-2B2E-ABBA25B8F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529" y="1378443"/>
            <a:ext cx="5834304" cy="5072255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s-ES" sz="1800" b="1" dirty="0" err="1">
                <a:solidFill>
                  <a:srgbClr val="19BF6C"/>
                </a:solidFill>
              </a:rPr>
              <a:t>How</a:t>
            </a:r>
            <a:r>
              <a:rPr lang="es-ES" sz="1800" b="1" dirty="0">
                <a:solidFill>
                  <a:srgbClr val="19BF6C"/>
                </a:solidFill>
              </a:rPr>
              <a:t>?</a:t>
            </a:r>
            <a:endParaRPr lang="es-ES" sz="1800" b="1" dirty="0"/>
          </a:p>
          <a:p>
            <a:pPr marL="0" indent="0" algn="just">
              <a:lnSpc>
                <a:spcPct val="100000"/>
              </a:lnSpc>
              <a:buNone/>
            </a:pPr>
            <a:endParaRPr lang="es-ES" sz="1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800" dirty="0" err="1"/>
              <a:t>Based</a:t>
            </a:r>
            <a:r>
              <a:rPr lang="es-ES" sz="1800" dirty="0"/>
              <a:t> </a:t>
            </a:r>
            <a:r>
              <a:rPr lang="es-ES" sz="1800" dirty="0" err="1"/>
              <a:t>on</a:t>
            </a:r>
            <a:r>
              <a:rPr lang="es-ES" sz="1800" dirty="0"/>
              <a:t> </a:t>
            </a:r>
            <a:r>
              <a:rPr lang="es-ES" sz="1800" dirty="0" err="1"/>
              <a:t>four</a:t>
            </a:r>
            <a:r>
              <a:rPr lang="es-ES" sz="1800" dirty="0"/>
              <a:t> </a:t>
            </a:r>
            <a:r>
              <a:rPr lang="es-ES" sz="1800" dirty="0" err="1"/>
              <a:t>pillars</a:t>
            </a:r>
            <a:endParaRPr lang="es-ES" sz="1800" dirty="0"/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es-ES" sz="1800" b="1" dirty="0" err="1"/>
              <a:t>Density</a:t>
            </a:r>
            <a:endParaRPr lang="es-ES" sz="1800" b="1" dirty="0"/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es-ES" sz="1800" b="1" dirty="0" err="1"/>
              <a:t>Diversity</a:t>
            </a:r>
            <a:endParaRPr lang="es-ES" sz="1800" b="1" dirty="0"/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es-ES" sz="1800" b="1" dirty="0"/>
              <a:t>Proximity</a:t>
            </a:r>
          </a:p>
          <a:p>
            <a:pPr algn="just">
              <a:lnSpc>
                <a:spcPct val="100000"/>
              </a:lnSpc>
              <a:buFontTx/>
              <a:buChar char="-"/>
            </a:pPr>
            <a:r>
              <a:rPr lang="es-ES" sz="1800" b="1" dirty="0" err="1"/>
              <a:t>Digitalisation</a:t>
            </a:r>
            <a:endParaRPr lang="es-ES" sz="1800" b="1" dirty="0">
              <a:solidFill>
                <a:srgbClr val="19BF6C"/>
              </a:solidFill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s-ES" sz="1800" b="1" dirty="0">
              <a:solidFill>
                <a:srgbClr val="19BF6C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sz="1800" b="1" dirty="0"/>
              <a:t>Common in central urban areas…</a:t>
            </a:r>
            <a:endParaRPr lang="en-GB" sz="1800" dirty="0"/>
          </a:p>
          <a:p>
            <a:pPr marL="0" indent="0">
              <a:lnSpc>
                <a:spcPct val="100000"/>
              </a:lnSpc>
              <a:buNone/>
            </a:pPr>
            <a:r>
              <a:rPr lang="en-GB" sz="1800" dirty="0"/>
              <a:t>…but often </a:t>
            </a:r>
            <a:r>
              <a:rPr lang="en-GB" sz="1800" b="1" dirty="0"/>
              <a:t>not present in suburban areas</a:t>
            </a:r>
            <a:r>
              <a:rPr lang="en-GB" sz="1800" dirty="0"/>
              <a:t>.</a:t>
            </a:r>
            <a:endParaRPr lang="es-ES" sz="18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78C877A-C69D-5B6F-BB14-C0B2072E2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-87276"/>
            <a:ext cx="9470572" cy="1139732"/>
          </a:xfrm>
        </p:spPr>
        <p:txBody>
          <a:bodyPr/>
          <a:lstStyle/>
          <a:p>
            <a:r>
              <a:rPr lang="es-ES" sz="3200" dirty="0" err="1"/>
              <a:t>The</a:t>
            </a:r>
            <a:r>
              <a:rPr lang="es-ES" sz="3200" dirty="0"/>
              <a:t> 15-minute </a:t>
            </a:r>
            <a:r>
              <a:rPr lang="es-ES" sz="3200" dirty="0" err="1"/>
              <a:t>city</a:t>
            </a:r>
            <a:r>
              <a:rPr lang="es-ES" sz="3200" dirty="0"/>
              <a:t> </a:t>
            </a:r>
            <a:r>
              <a:rPr lang="es-ES" sz="3200" dirty="0" err="1"/>
              <a:t>framework</a:t>
            </a:r>
            <a:endParaRPr lang="en-GB" sz="3200" dirty="0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07A65A3A-0D23-91C9-A82F-1CC387C242E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B685F66-DCA5-92A9-2529-4CE8FF0DCE1D}"/>
              </a:ext>
            </a:extLst>
          </p:cNvPr>
          <p:cNvSpPr txBox="1"/>
          <p:nvPr/>
        </p:nvSpPr>
        <p:spPr>
          <a:xfrm>
            <a:off x="7221126" y="5569319"/>
            <a:ext cx="397726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15-minute </a:t>
            </a:r>
            <a:r>
              <a:rPr lang="es-ES" sz="1050" dirty="0" err="1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</a:t>
            </a:r>
            <a:r>
              <a:rPr lang="es-ES" sz="1050" dirty="0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 err="1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framework</a:t>
            </a:r>
            <a:r>
              <a:rPr lang="es-ES" sz="1050" dirty="0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050" dirty="0" err="1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Adapted</a:t>
            </a:r>
            <a:r>
              <a:rPr lang="es-ES" sz="1050" dirty="0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 err="1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ES" sz="1050" dirty="0">
                <a:solidFill>
                  <a:srgbClr val="0F37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Moreno et al., (2021)</a:t>
            </a:r>
            <a:endParaRPr lang="es-ES" sz="1050" i="1" dirty="0">
              <a:solidFill>
                <a:srgbClr val="0F37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F8C2B0C9-BBCB-7EE5-5251-CCA0173A0B08}"/>
              </a:ext>
            </a:extLst>
          </p:cNvPr>
          <p:cNvGrpSpPr/>
          <p:nvPr/>
        </p:nvGrpSpPr>
        <p:grpSpPr>
          <a:xfrm>
            <a:off x="7221126" y="1598528"/>
            <a:ext cx="3484649" cy="3460919"/>
            <a:chOff x="2438400" y="3625596"/>
            <a:chExt cx="2775585" cy="2573020"/>
          </a:xfrm>
          <a:noFill/>
        </p:grpSpPr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279B0670-8420-7833-7D30-6ECD95D67F6B}"/>
                </a:ext>
              </a:extLst>
            </p:cNvPr>
            <p:cNvSpPr/>
            <p:nvPr/>
          </p:nvSpPr>
          <p:spPr>
            <a:xfrm>
              <a:off x="2438400" y="3625596"/>
              <a:ext cx="2775585" cy="2573020"/>
            </a:xfrm>
            <a:custGeom>
              <a:avLst/>
              <a:gdLst/>
              <a:ahLst/>
              <a:cxnLst/>
              <a:rect l="l" t="t" r="r" b="b"/>
              <a:pathLst>
                <a:path w="2775585" h="2573020">
                  <a:moveTo>
                    <a:pt x="1387602" y="0"/>
                  </a:moveTo>
                  <a:lnTo>
                    <a:pt x="1337835" y="811"/>
                  </a:lnTo>
                  <a:lnTo>
                    <a:pt x="1288509" y="3229"/>
                  </a:lnTo>
                  <a:lnTo>
                    <a:pt x="1239652" y="7225"/>
                  </a:lnTo>
                  <a:lnTo>
                    <a:pt x="1191296" y="12771"/>
                  </a:lnTo>
                  <a:lnTo>
                    <a:pt x="1143467" y="19842"/>
                  </a:lnTo>
                  <a:lnTo>
                    <a:pt x="1096197" y="28410"/>
                  </a:lnTo>
                  <a:lnTo>
                    <a:pt x="1049515" y="38447"/>
                  </a:lnTo>
                  <a:lnTo>
                    <a:pt x="1003449" y="49927"/>
                  </a:lnTo>
                  <a:lnTo>
                    <a:pt x="958029" y="62822"/>
                  </a:lnTo>
                  <a:lnTo>
                    <a:pt x="913284" y="77104"/>
                  </a:lnTo>
                  <a:lnTo>
                    <a:pt x="869245" y="92748"/>
                  </a:lnTo>
                  <a:lnTo>
                    <a:pt x="825939" y="109725"/>
                  </a:lnTo>
                  <a:lnTo>
                    <a:pt x="783397" y="128009"/>
                  </a:lnTo>
                  <a:lnTo>
                    <a:pt x="741648" y="147572"/>
                  </a:lnTo>
                  <a:lnTo>
                    <a:pt x="700722" y="168386"/>
                  </a:lnTo>
                  <a:lnTo>
                    <a:pt x="660646" y="190426"/>
                  </a:lnTo>
                  <a:lnTo>
                    <a:pt x="621452" y="213663"/>
                  </a:lnTo>
                  <a:lnTo>
                    <a:pt x="583168" y="238071"/>
                  </a:lnTo>
                  <a:lnTo>
                    <a:pt x="545824" y="263622"/>
                  </a:lnTo>
                  <a:lnTo>
                    <a:pt x="509449" y="290288"/>
                  </a:lnTo>
                  <a:lnTo>
                    <a:pt x="474072" y="318044"/>
                  </a:lnTo>
                  <a:lnTo>
                    <a:pt x="439723" y="346861"/>
                  </a:lnTo>
                  <a:lnTo>
                    <a:pt x="406431" y="376713"/>
                  </a:lnTo>
                  <a:lnTo>
                    <a:pt x="374226" y="407572"/>
                  </a:lnTo>
                  <a:lnTo>
                    <a:pt x="343136" y="439411"/>
                  </a:lnTo>
                  <a:lnTo>
                    <a:pt x="313192" y="472203"/>
                  </a:lnTo>
                  <a:lnTo>
                    <a:pt x="284422" y="505921"/>
                  </a:lnTo>
                  <a:lnTo>
                    <a:pt x="256856" y="540537"/>
                  </a:lnTo>
                  <a:lnTo>
                    <a:pt x="230523" y="576024"/>
                  </a:lnTo>
                  <a:lnTo>
                    <a:pt x="205453" y="612355"/>
                  </a:lnTo>
                  <a:lnTo>
                    <a:pt x="181675" y="649503"/>
                  </a:lnTo>
                  <a:lnTo>
                    <a:pt x="159218" y="687441"/>
                  </a:lnTo>
                  <a:lnTo>
                    <a:pt x="138111" y="726141"/>
                  </a:lnTo>
                  <a:lnTo>
                    <a:pt x="118385" y="765577"/>
                  </a:lnTo>
                  <a:lnTo>
                    <a:pt x="100068" y="805721"/>
                  </a:lnTo>
                  <a:lnTo>
                    <a:pt x="83190" y="846545"/>
                  </a:lnTo>
                  <a:lnTo>
                    <a:pt x="67780" y="888023"/>
                  </a:lnTo>
                  <a:lnTo>
                    <a:pt x="53868" y="930128"/>
                  </a:lnTo>
                  <a:lnTo>
                    <a:pt x="41482" y="972832"/>
                  </a:lnTo>
                  <a:lnTo>
                    <a:pt x="30653" y="1016108"/>
                  </a:lnTo>
                  <a:lnTo>
                    <a:pt x="21409" y="1059929"/>
                  </a:lnTo>
                  <a:lnTo>
                    <a:pt x="13780" y="1104268"/>
                  </a:lnTo>
                  <a:lnTo>
                    <a:pt x="7795" y="1149097"/>
                  </a:lnTo>
                  <a:lnTo>
                    <a:pt x="3484" y="1194389"/>
                  </a:lnTo>
                  <a:lnTo>
                    <a:pt x="875" y="1240118"/>
                  </a:lnTo>
                  <a:lnTo>
                    <a:pt x="0" y="1286255"/>
                  </a:lnTo>
                  <a:lnTo>
                    <a:pt x="875" y="1332389"/>
                  </a:lnTo>
                  <a:lnTo>
                    <a:pt x="3484" y="1378114"/>
                  </a:lnTo>
                  <a:lnTo>
                    <a:pt x="7795" y="1423403"/>
                  </a:lnTo>
                  <a:lnTo>
                    <a:pt x="13780" y="1468229"/>
                  </a:lnTo>
                  <a:lnTo>
                    <a:pt x="21409" y="1512566"/>
                  </a:lnTo>
                  <a:lnTo>
                    <a:pt x="30653" y="1556384"/>
                  </a:lnTo>
                  <a:lnTo>
                    <a:pt x="41482" y="1599658"/>
                  </a:lnTo>
                  <a:lnTo>
                    <a:pt x="53868" y="1642360"/>
                  </a:lnTo>
                  <a:lnTo>
                    <a:pt x="67780" y="1684464"/>
                  </a:lnTo>
                  <a:lnTo>
                    <a:pt x="83190" y="1725941"/>
                  </a:lnTo>
                  <a:lnTo>
                    <a:pt x="100068" y="1766764"/>
                  </a:lnTo>
                  <a:lnTo>
                    <a:pt x="118385" y="1806907"/>
                  </a:lnTo>
                  <a:lnTo>
                    <a:pt x="138111" y="1846342"/>
                  </a:lnTo>
                  <a:lnTo>
                    <a:pt x="159218" y="1885042"/>
                  </a:lnTo>
                  <a:lnTo>
                    <a:pt x="181675" y="1922979"/>
                  </a:lnTo>
                  <a:lnTo>
                    <a:pt x="205453" y="1960128"/>
                  </a:lnTo>
                  <a:lnTo>
                    <a:pt x="230523" y="1996459"/>
                  </a:lnTo>
                  <a:lnTo>
                    <a:pt x="256856" y="2031947"/>
                  </a:lnTo>
                  <a:lnTo>
                    <a:pt x="284422" y="2066563"/>
                  </a:lnTo>
                  <a:lnTo>
                    <a:pt x="313192" y="2100281"/>
                  </a:lnTo>
                  <a:lnTo>
                    <a:pt x="343136" y="2133074"/>
                  </a:lnTo>
                  <a:lnTo>
                    <a:pt x="374226" y="2164914"/>
                  </a:lnTo>
                  <a:lnTo>
                    <a:pt x="406431" y="2195774"/>
                  </a:lnTo>
                  <a:lnTo>
                    <a:pt x="439723" y="2225627"/>
                  </a:lnTo>
                  <a:lnTo>
                    <a:pt x="474072" y="2254445"/>
                  </a:lnTo>
                  <a:lnTo>
                    <a:pt x="509449" y="2282202"/>
                  </a:lnTo>
                  <a:lnTo>
                    <a:pt x="545824" y="2308870"/>
                  </a:lnTo>
                  <a:lnTo>
                    <a:pt x="583168" y="2334422"/>
                  </a:lnTo>
                  <a:lnTo>
                    <a:pt x="621452" y="2358831"/>
                  </a:lnTo>
                  <a:lnTo>
                    <a:pt x="660646" y="2382070"/>
                  </a:lnTo>
                  <a:lnTo>
                    <a:pt x="700722" y="2404111"/>
                  </a:lnTo>
                  <a:lnTo>
                    <a:pt x="741648" y="2424927"/>
                  </a:lnTo>
                  <a:lnTo>
                    <a:pt x="783397" y="2444491"/>
                  </a:lnTo>
                  <a:lnTo>
                    <a:pt x="825939" y="2462776"/>
                  </a:lnTo>
                  <a:lnTo>
                    <a:pt x="869245" y="2479755"/>
                  </a:lnTo>
                  <a:lnTo>
                    <a:pt x="913284" y="2495399"/>
                  </a:lnTo>
                  <a:lnTo>
                    <a:pt x="958029" y="2509683"/>
                  </a:lnTo>
                  <a:lnTo>
                    <a:pt x="1003449" y="2522579"/>
                  </a:lnTo>
                  <a:lnTo>
                    <a:pt x="1049515" y="2534060"/>
                  </a:lnTo>
                  <a:lnTo>
                    <a:pt x="1096197" y="2544098"/>
                  </a:lnTo>
                  <a:lnTo>
                    <a:pt x="1143467" y="2552667"/>
                  </a:lnTo>
                  <a:lnTo>
                    <a:pt x="1191296" y="2559738"/>
                  </a:lnTo>
                  <a:lnTo>
                    <a:pt x="1239652" y="2565286"/>
                  </a:lnTo>
                  <a:lnTo>
                    <a:pt x="1288509" y="2569282"/>
                  </a:lnTo>
                  <a:lnTo>
                    <a:pt x="1337835" y="2571700"/>
                  </a:lnTo>
                  <a:lnTo>
                    <a:pt x="1387602" y="2572511"/>
                  </a:lnTo>
                  <a:lnTo>
                    <a:pt x="1437368" y="2571700"/>
                  </a:lnTo>
                  <a:lnTo>
                    <a:pt x="1486694" y="2569282"/>
                  </a:lnTo>
                  <a:lnTo>
                    <a:pt x="1535551" y="2565286"/>
                  </a:lnTo>
                  <a:lnTo>
                    <a:pt x="1583907" y="2559738"/>
                  </a:lnTo>
                  <a:lnTo>
                    <a:pt x="1631736" y="2552667"/>
                  </a:lnTo>
                  <a:lnTo>
                    <a:pt x="1679006" y="2544098"/>
                  </a:lnTo>
                  <a:lnTo>
                    <a:pt x="1725688" y="2534060"/>
                  </a:lnTo>
                  <a:lnTo>
                    <a:pt x="1771754" y="2522579"/>
                  </a:lnTo>
                  <a:lnTo>
                    <a:pt x="1817174" y="2509683"/>
                  </a:lnTo>
                  <a:lnTo>
                    <a:pt x="1861919" y="2495399"/>
                  </a:lnTo>
                  <a:lnTo>
                    <a:pt x="1905958" y="2479755"/>
                  </a:lnTo>
                  <a:lnTo>
                    <a:pt x="1949264" y="2462776"/>
                  </a:lnTo>
                  <a:lnTo>
                    <a:pt x="1991806" y="2444491"/>
                  </a:lnTo>
                  <a:lnTo>
                    <a:pt x="2033555" y="2424927"/>
                  </a:lnTo>
                  <a:lnTo>
                    <a:pt x="2074481" y="2404111"/>
                  </a:lnTo>
                  <a:lnTo>
                    <a:pt x="2114557" y="2382070"/>
                  </a:lnTo>
                  <a:lnTo>
                    <a:pt x="2153751" y="2358831"/>
                  </a:lnTo>
                  <a:lnTo>
                    <a:pt x="2192035" y="2334422"/>
                  </a:lnTo>
                  <a:lnTo>
                    <a:pt x="2229379" y="2308870"/>
                  </a:lnTo>
                  <a:lnTo>
                    <a:pt x="2265754" y="2282202"/>
                  </a:lnTo>
                  <a:lnTo>
                    <a:pt x="2301131" y="2254445"/>
                  </a:lnTo>
                  <a:lnTo>
                    <a:pt x="2335480" y="2225627"/>
                  </a:lnTo>
                  <a:lnTo>
                    <a:pt x="2368772" y="2195774"/>
                  </a:lnTo>
                  <a:lnTo>
                    <a:pt x="2400977" y="2164914"/>
                  </a:lnTo>
                  <a:lnTo>
                    <a:pt x="2432067" y="2133074"/>
                  </a:lnTo>
                  <a:lnTo>
                    <a:pt x="2462011" y="2100281"/>
                  </a:lnTo>
                  <a:lnTo>
                    <a:pt x="2490781" y="2066563"/>
                  </a:lnTo>
                  <a:lnTo>
                    <a:pt x="2518347" y="2031947"/>
                  </a:lnTo>
                  <a:lnTo>
                    <a:pt x="2544680" y="1996459"/>
                  </a:lnTo>
                  <a:lnTo>
                    <a:pt x="2569750" y="1960128"/>
                  </a:lnTo>
                  <a:lnTo>
                    <a:pt x="2593528" y="1922979"/>
                  </a:lnTo>
                  <a:lnTo>
                    <a:pt x="2615985" y="1885042"/>
                  </a:lnTo>
                  <a:lnTo>
                    <a:pt x="2637092" y="1846342"/>
                  </a:lnTo>
                  <a:lnTo>
                    <a:pt x="2656818" y="1806907"/>
                  </a:lnTo>
                  <a:lnTo>
                    <a:pt x="2675135" y="1766764"/>
                  </a:lnTo>
                  <a:lnTo>
                    <a:pt x="2692013" y="1725941"/>
                  </a:lnTo>
                  <a:lnTo>
                    <a:pt x="2707423" y="1684464"/>
                  </a:lnTo>
                  <a:lnTo>
                    <a:pt x="2721335" y="1642360"/>
                  </a:lnTo>
                  <a:lnTo>
                    <a:pt x="2733721" y="1599658"/>
                  </a:lnTo>
                  <a:lnTo>
                    <a:pt x="2744550" y="1556384"/>
                  </a:lnTo>
                  <a:lnTo>
                    <a:pt x="2753794" y="1512566"/>
                  </a:lnTo>
                  <a:lnTo>
                    <a:pt x="2761423" y="1468229"/>
                  </a:lnTo>
                  <a:lnTo>
                    <a:pt x="2767408" y="1423403"/>
                  </a:lnTo>
                  <a:lnTo>
                    <a:pt x="2771719" y="1378114"/>
                  </a:lnTo>
                  <a:lnTo>
                    <a:pt x="2774328" y="1332389"/>
                  </a:lnTo>
                  <a:lnTo>
                    <a:pt x="2775204" y="1286255"/>
                  </a:lnTo>
                  <a:lnTo>
                    <a:pt x="2774328" y="1240118"/>
                  </a:lnTo>
                  <a:lnTo>
                    <a:pt x="2771719" y="1194389"/>
                  </a:lnTo>
                  <a:lnTo>
                    <a:pt x="2767408" y="1149097"/>
                  </a:lnTo>
                  <a:lnTo>
                    <a:pt x="2761423" y="1104268"/>
                  </a:lnTo>
                  <a:lnTo>
                    <a:pt x="2753794" y="1059929"/>
                  </a:lnTo>
                  <a:lnTo>
                    <a:pt x="2744550" y="1016108"/>
                  </a:lnTo>
                  <a:lnTo>
                    <a:pt x="2733721" y="972832"/>
                  </a:lnTo>
                  <a:lnTo>
                    <a:pt x="2721335" y="930128"/>
                  </a:lnTo>
                  <a:lnTo>
                    <a:pt x="2707423" y="888023"/>
                  </a:lnTo>
                  <a:lnTo>
                    <a:pt x="2692013" y="846545"/>
                  </a:lnTo>
                  <a:lnTo>
                    <a:pt x="2675135" y="805721"/>
                  </a:lnTo>
                  <a:lnTo>
                    <a:pt x="2656818" y="765577"/>
                  </a:lnTo>
                  <a:lnTo>
                    <a:pt x="2637092" y="726141"/>
                  </a:lnTo>
                  <a:lnTo>
                    <a:pt x="2615985" y="687441"/>
                  </a:lnTo>
                  <a:lnTo>
                    <a:pt x="2593528" y="649503"/>
                  </a:lnTo>
                  <a:lnTo>
                    <a:pt x="2569750" y="612355"/>
                  </a:lnTo>
                  <a:lnTo>
                    <a:pt x="2544680" y="576024"/>
                  </a:lnTo>
                  <a:lnTo>
                    <a:pt x="2518347" y="540537"/>
                  </a:lnTo>
                  <a:lnTo>
                    <a:pt x="2490781" y="505921"/>
                  </a:lnTo>
                  <a:lnTo>
                    <a:pt x="2462011" y="472203"/>
                  </a:lnTo>
                  <a:lnTo>
                    <a:pt x="2432067" y="439411"/>
                  </a:lnTo>
                  <a:lnTo>
                    <a:pt x="2400977" y="407572"/>
                  </a:lnTo>
                  <a:lnTo>
                    <a:pt x="2368772" y="376713"/>
                  </a:lnTo>
                  <a:lnTo>
                    <a:pt x="2335480" y="346861"/>
                  </a:lnTo>
                  <a:lnTo>
                    <a:pt x="2301131" y="318044"/>
                  </a:lnTo>
                  <a:lnTo>
                    <a:pt x="2265754" y="290288"/>
                  </a:lnTo>
                  <a:lnTo>
                    <a:pt x="2229379" y="263622"/>
                  </a:lnTo>
                  <a:lnTo>
                    <a:pt x="2192035" y="238071"/>
                  </a:lnTo>
                  <a:lnTo>
                    <a:pt x="2153751" y="213663"/>
                  </a:lnTo>
                  <a:lnTo>
                    <a:pt x="2114557" y="190426"/>
                  </a:lnTo>
                  <a:lnTo>
                    <a:pt x="2074481" y="168386"/>
                  </a:lnTo>
                  <a:lnTo>
                    <a:pt x="2033555" y="147572"/>
                  </a:lnTo>
                  <a:lnTo>
                    <a:pt x="1991806" y="128009"/>
                  </a:lnTo>
                  <a:lnTo>
                    <a:pt x="1949264" y="109725"/>
                  </a:lnTo>
                  <a:lnTo>
                    <a:pt x="1905958" y="92748"/>
                  </a:lnTo>
                  <a:lnTo>
                    <a:pt x="1861919" y="77104"/>
                  </a:lnTo>
                  <a:lnTo>
                    <a:pt x="1817174" y="62822"/>
                  </a:lnTo>
                  <a:lnTo>
                    <a:pt x="1771754" y="49927"/>
                  </a:lnTo>
                  <a:lnTo>
                    <a:pt x="1725688" y="38447"/>
                  </a:lnTo>
                  <a:lnTo>
                    <a:pt x="1679006" y="28410"/>
                  </a:lnTo>
                  <a:lnTo>
                    <a:pt x="1631736" y="19842"/>
                  </a:lnTo>
                  <a:lnTo>
                    <a:pt x="1583907" y="12771"/>
                  </a:lnTo>
                  <a:lnTo>
                    <a:pt x="1535551" y="7225"/>
                  </a:lnTo>
                  <a:lnTo>
                    <a:pt x="1486694" y="3229"/>
                  </a:lnTo>
                  <a:lnTo>
                    <a:pt x="1437368" y="811"/>
                  </a:lnTo>
                  <a:lnTo>
                    <a:pt x="1387602" y="0"/>
                  </a:lnTo>
                  <a:close/>
                </a:path>
              </a:pathLst>
            </a:custGeom>
            <a:grpFill/>
            <a:ln>
              <a:solidFill>
                <a:srgbClr val="0F374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C7876FC8-0EC3-EBBA-86F2-A8F7F3BE4B85}"/>
                </a:ext>
              </a:extLst>
            </p:cNvPr>
            <p:cNvSpPr/>
            <p:nvPr/>
          </p:nvSpPr>
          <p:spPr>
            <a:xfrm>
              <a:off x="2438400" y="3625596"/>
              <a:ext cx="2775585" cy="2573020"/>
            </a:xfrm>
            <a:custGeom>
              <a:avLst/>
              <a:gdLst/>
              <a:ahLst/>
              <a:cxnLst/>
              <a:rect l="l" t="t" r="r" b="b"/>
              <a:pathLst>
                <a:path w="2775585" h="2573020">
                  <a:moveTo>
                    <a:pt x="0" y="1286255"/>
                  </a:moveTo>
                  <a:lnTo>
                    <a:pt x="875" y="1240118"/>
                  </a:lnTo>
                  <a:lnTo>
                    <a:pt x="3484" y="1194389"/>
                  </a:lnTo>
                  <a:lnTo>
                    <a:pt x="7795" y="1149097"/>
                  </a:lnTo>
                  <a:lnTo>
                    <a:pt x="13780" y="1104268"/>
                  </a:lnTo>
                  <a:lnTo>
                    <a:pt x="21409" y="1059929"/>
                  </a:lnTo>
                  <a:lnTo>
                    <a:pt x="30653" y="1016108"/>
                  </a:lnTo>
                  <a:lnTo>
                    <a:pt x="41482" y="972832"/>
                  </a:lnTo>
                  <a:lnTo>
                    <a:pt x="53868" y="930128"/>
                  </a:lnTo>
                  <a:lnTo>
                    <a:pt x="67780" y="888023"/>
                  </a:lnTo>
                  <a:lnTo>
                    <a:pt x="83190" y="846545"/>
                  </a:lnTo>
                  <a:lnTo>
                    <a:pt x="100068" y="805721"/>
                  </a:lnTo>
                  <a:lnTo>
                    <a:pt x="118385" y="765577"/>
                  </a:lnTo>
                  <a:lnTo>
                    <a:pt x="138111" y="726141"/>
                  </a:lnTo>
                  <a:lnTo>
                    <a:pt x="159218" y="687441"/>
                  </a:lnTo>
                  <a:lnTo>
                    <a:pt x="181675" y="649503"/>
                  </a:lnTo>
                  <a:lnTo>
                    <a:pt x="205453" y="612355"/>
                  </a:lnTo>
                  <a:lnTo>
                    <a:pt x="230523" y="576024"/>
                  </a:lnTo>
                  <a:lnTo>
                    <a:pt x="256856" y="540537"/>
                  </a:lnTo>
                  <a:lnTo>
                    <a:pt x="284422" y="505921"/>
                  </a:lnTo>
                  <a:lnTo>
                    <a:pt x="313192" y="472203"/>
                  </a:lnTo>
                  <a:lnTo>
                    <a:pt x="343136" y="439411"/>
                  </a:lnTo>
                  <a:lnTo>
                    <a:pt x="374226" y="407572"/>
                  </a:lnTo>
                  <a:lnTo>
                    <a:pt x="406431" y="376713"/>
                  </a:lnTo>
                  <a:lnTo>
                    <a:pt x="439723" y="346861"/>
                  </a:lnTo>
                  <a:lnTo>
                    <a:pt x="474072" y="318044"/>
                  </a:lnTo>
                  <a:lnTo>
                    <a:pt x="509449" y="290288"/>
                  </a:lnTo>
                  <a:lnTo>
                    <a:pt x="545824" y="263622"/>
                  </a:lnTo>
                  <a:lnTo>
                    <a:pt x="583168" y="238071"/>
                  </a:lnTo>
                  <a:lnTo>
                    <a:pt x="621452" y="213663"/>
                  </a:lnTo>
                  <a:lnTo>
                    <a:pt x="660646" y="190426"/>
                  </a:lnTo>
                  <a:lnTo>
                    <a:pt x="700722" y="168386"/>
                  </a:lnTo>
                  <a:lnTo>
                    <a:pt x="741648" y="147572"/>
                  </a:lnTo>
                  <a:lnTo>
                    <a:pt x="783397" y="128009"/>
                  </a:lnTo>
                  <a:lnTo>
                    <a:pt x="825939" y="109725"/>
                  </a:lnTo>
                  <a:lnTo>
                    <a:pt x="869245" y="92748"/>
                  </a:lnTo>
                  <a:lnTo>
                    <a:pt x="913284" y="77104"/>
                  </a:lnTo>
                  <a:lnTo>
                    <a:pt x="958029" y="62822"/>
                  </a:lnTo>
                  <a:lnTo>
                    <a:pt x="1003449" y="49927"/>
                  </a:lnTo>
                  <a:lnTo>
                    <a:pt x="1049515" y="38447"/>
                  </a:lnTo>
                  <a:lnTo>
                    <a:pt x="1096197" y="28410"/>
                  </a:lnTo>
                  <a:lnTo>
                    <a:pt x="1143467" y="19842"/>
                  </a:lnTo>
                  <a:lnTo>
                    <a:pt x="1191296" y="12771"/>
                  </a:lnTo>
                  <a:lnTo>
                    <a:pt x="1239652" y="7225"/>
                  </a:lnTo>
                  <a:lnTo>
                    <a:pt x="1288509" y="3229"/>
                  </a:lnTo>
                  <a:lnTo>
                    <a:pt x="1337835" y="811"/>
                  </a:lnTo>
                  <a:lnTo>
                    <a:pt x="1387602" y="0"/>
                  </a:lnTo>
                  <a:lnTo>
                    <a:pt x="1437368" y="811"/>
                  </a:lnTo>
                  <a:lnTo>
                    <a:pt x="1486694" y="3229"/>
                  </a:lnTo>
                  <a:lnTo>
                    <a:pt x="1535551" y="7225"/>
                  </a:lnTo>
                  <a:lnTo>
                    <a:pt x="1583907" y="12771"/>
                  </a:lnTo>
                  <a:lnTo>
                    <a:pt x="1631736" y="19842"/>
                  </a:lnTo>
                  <a:lnTo>
                    <a:pt x="1679006" y="28410"/>
                  </a:lnTo>
                  <a:lnTo>
                    <a:pt x="1725688" y="38447"/>
                  </a:lnTo>
                  <a:lnTo>
                    <a:pt x="1771754" y="49927"/>
                  </a:lnTo>
                  <a:lnTo>
                    <a:pt x="1817174" y="62822"/>
                  </a:lnTo>
                  <a:lnTo>
                    <a:pt x="1861919" y="77104"/>
                  </a:lnTo>
                  <a:lnTo>
                    <a:pt x="1905958" y="92748"/>
                  </a:lnTo>
                  <a:lnTo>
                    <a:pt x="1949264" y="109725"/>
                  </a:lnTo>
                  <a:lnTo>
                    <a:pt x="1991806" y="128009"/>
                  </a:lnTo>
                  <a:lnTo>
                    <a:pt x="2033555" y="147572"/>
                  </a:lnTo>
                  <a:lnTo>
                    <a:pt x="2074481" y="168386"/>
                  </a:lnTo>
                  <a:lnTo>
                    <a:pt x="2114557" y="190426"/>
                  </a:lnTo>
                  <a:lnTo>
                    <a:pt x="2153751" y="213663"/>
                  </a:lnTo>
                  <a:lnTo>
                    <a:pt x="2192035" y="238071"/>
                  </a:lnTo>
                  <a:lnTo>
                    <a:pt x="2229379" y="263622"/>
                  </a:lnTo>
                  <a:lnTo>
                    <a:pt x="2265754" y="290288"/>
                  </a:lnTo>
                  <a:lnTo>
                    <a:pt x="2301131" y="318044"/>
                  </a:lnTo>
                  <a:lnTo>
                    <a:pt x="2335480" y="346861"/>
                  </a:lnTo>
                  <a:lnTo>
                    <a:pt x="2368772" y="376713"/>
                  </a:lnTo>
                  <a:lnTo>
                    <a:pt x="2400977" y="407572"/>
                  </a:lnTo>
                  <a:lnTo>
                    <a:pt x="2432067" y="439411"/>
                  </a:lnTo>
                  <a:lnTo>
                    <a:pt x="2462011" y="472203"/>
                  </a:lnTo>
                  <a:lnTo>
                    <a:pt x="2490781" y="505921"/>
                  </a:lnTo>
                  <a:lnTo>
                    <a:pt x="2518347" y="540537"/>
                  </a:lnTo>
                  <a:lnTo>
                    <a:pt x="2544680" y="576024"/>
                  </a:lnTo>
                  <a:lnTo>
                    <a:pt x="2569750" y="612355"/>
                  </a:lnTo>
                  <a:lnTo>
                    <a:pt x="2593528" y="649503"/>
                  </a:lnTo>
                  <a:lnTo>
                    <a:pt x="2615985" y="687441"/>
                  </a:lnTo>
                  <a:lnTo>
                    <a:pt x="2637092" y="726141"/>
                  </a:lnTo>
                  <a:lnTo>
                    <a:pt x="2656818" y="765577"/>
                  </a:lnTo>
                  <a:lnTo>
                    <a:pt x="2675135" y="805721"/>
                  </a:lnTo>
                  <a:lnTo>
                    <a:pt x="2692013" y="846545"/>
                  </a:lnTo>
                  <a:lnTo>
                    <a:pt x="2707423" y="888023"/>
                  </a:lnTo>
                  <a:lnTo>
                    <a:pt x="2721335" y="930128"/>
                  </a:lnTo>
                  <a:lnTo>
                    <a:pt x="2733721" y="972832"/>
                  </a:lnTo>
                  <a:lnTo>
                    <a:pt x="2744550" y="1016108"/>
                  </a:lnTo>
                  <a:lnTo>
                    <a:pt x="2753794" y="1059929"/>
                  </a:lnTo>
                  <a:lnTo>
                    <a:pt x="2761423" y="1104268"/>
                  </a:lnTo>
                  <a:lnTo>
                    <a:pt x="2767408" y="1149097"/>
                  </a:lnTo>
                  <a:lnTo>
                    <a:pt x="2771719" y="1194389"/>
                  </a:lnTo>
                  <a:lnTo>
                    <a:pt x="2774328" y="1240118"/>
                  </a:lnTo>
                  <a:lnTo>
                    <a:pt x="2775204" y="1286255"/>
                  </a:lnTo>
                  <a:lnTo>
                    <a:pt x="2774328" y="1332389"/>
                  </a:lnTo>
                  <a:lnTo>
                    <a:pt x="2771719" y="1378114"/>
                  </a:lnTo>
                  <a:lnTo>
                    <a:pt x="2767408" y="1423403"/>
                  </a:lnTo>
                  <a:lnTo>
                    <a:pt x="2761423" y="1468229"/>
                  </a:lnTo>
                  <a:lnTo>
                    <a:pt x="2753794" y="1512566"/>
                  </a:lnTo>
                  <a:lnTo>
                    <a:pt x="2744550" y="1556384"/>
                  </a:lnTo>
                  <a:lnTo>
                    <a:pt x="2733721" y="1599658"/>
                  </a:lnTo>
                  <a:lnTo>
                    <a:pt x="2721335" y="1642360"/>
                  </a:lnTo>
                  <a:lnTo>
                    <a:pt x="2707423" y="1684464"/>
                  </a:lnTo>
                  <a:lnTo>
                    <a:pt x="2692013" y="1725941"/>
                  </a:lnTo>
                  <a:lnTo>
                    <a:pt x="2675135" y="1766764"/>
                  </a:lnTo>
                  <a:lnTo>
                    <a:pt x="2656818" y="1806907"/>
                  </a:lnTo>
                  <a:lnTo>
                    <a:pt x="2637092" y="1846342"/>
                  </a:lnTo>
                  <a:lnTo>
                    <a:pt x="2615985" y="1885042"/>
                  </a:lnTo>
                  <a:lnTo>
                    <a:pt x="2593528" y="1922979"/>
                  </a:lnTo>
                  <a:lnTo>
                    <a:pt x="2569750" y="1960128"/>
                  </a:lnTo>
                  <a:lnTo>
                    <a:pt x="2544680" y="1996459"/>
                  </a:lnTo>
                  <a:lnTo>
                    <a:pt x="2518347" y="2031947"/>
                  </a:lnTo>
                  <a:lnTo>
                    <a:pt x="2490781" y="2066563"/>
                  </a:lnTo>
                  <a:lnTo>
                    <a:pt x="2462011" y="2100281"/>
                  </a:lnTo>
                  <a:lnTo>
                    <a:pt x="2432067" y="2133074"/>
                  </a:lnTo>
                  <a:lnTo>
                    <a:pt x="2400977" y="2164914"/>
                  </a:lnTo>
                  <a:lnTo>
                    <a:pt x="2368772" y="2195774"/>
                  </a:lnTo>
                  <a:lnTo>
                    <a:pt x="2335480" y="2225627"/>
                  </a:lnTo>
                  <a:lnTo>
                    <a:pt x="2301131" y="2254445"/>
                  </a:lnTo>
                  <a:lnTo>
                    <a:pt x="2265754" y="2282202"/>
                  </a:lnTo>
                  <a:lnTo>
                    <a:pt x="2229379" y="2308870"/>
                  </a:lnTo>
                  <a:lnTo>
                    <a:pt x="2192035" y="2334422"/>
                  </a:lnTo>
                  <a:lnTo>
                    <a:pt x="2153751" y="2358831"/>
                  </a:lnTo>
                  <a:lnTo>
                    <a:pt x="2114557" y="2382070"/>
                  </a:lnTo>
                  <a:lnTo>
                    <a:pt x="2074481" y="2404111"/>
                  </a:lnTo>
                  <a:lnTo>
                    <a:pt x="2033555" y="2424927"/>
                  </a:lnTo>
                  <a:lnTo>
                    <a:pt x="1991806" y="2444491"/>
                  </a:lnTo>
                  <a:lnTo>
                    <a:pt x="1949264" y="2462776"/>
                  </a:lnTo>
                  <a:lnTo>
                    <a:pt x="1905958" y="2479755"/>
                  </a:lnTo>
                  <a:lnTo>
                    <a:pt x="1861919" y="2495399"/>
                  </a:lnTo>
                  <a:lnTo>
                    <a:pt x="1817174" y="2509683"/>
                  </a:lnTo>
                  <a:lnTo>
                    <a:pt x="1771754" y="2522579"/>
                  </a:lnTo>
                  <a:lnTo>
                    <a:pt x="1725688" y="2534060"/>
                  </a:lnTo>
                  <a:lnTo>
                    <a:pt x="1679006" y="2544098"/>
                  </a:lnTo>
                  <a:lnTo>
                    <a:pt x="1631736" y="2552667"/>
                  </a:lnTo>
                  <a:lnTo>
                    <a:pt x="1583907" y="2559738"/>
                  </a:lnTo>
                  <a:lnTo>
                    <a:pt x="1535551" y="2565286"/>
                  </a:lnTo>
                  <a:lnTo>
                    <a:pt x="1486694" y="2569282"/>
                  </a:lnTo>
                  <a:lnTo>
                    <a:pt x="1437368" y="2571700"/>
                  </a:lnTo>
                  <a:lnTo>
                    <a:pt x="1387602" y="2572511"/>
                  </a:lnTo>
                  <a:lnTo>
                    <a:pt x="1337835" y="2571700"/>
                  </a:lnTo>
                  <a:lnTo>
                    <a:pt x="1288509" y="2569282"/>
                  </a:lnTo>
                  <a:lnTo>
                    <a:pt x="1239652" y="2565286"/>
                  </a:lnTo>
                  <a:lnTo>
                    <a:pt x="1191296" y="2559738"/>
                  </a:lnTo>
                  <a:lnTo>
                    <a:pt x="1143467" y="2552667"/>
                  </a:lnTo>
                  <a:lnTo>
                    <a:pt x="1096197" y="2544098"/>
                  </a:lnTo>
                  <a:lnTo>
                    <a:pt x="1049515" y="2534060"/>
                  </a:lnTo>
                  <a:lnTo>
                    <a:pt x="1003449" y="2522579"/>
                  </a:lnTo>
                  <a:lnTo>
                    <a:pt x="958029" y="2509683"/>
                  </a:lnTo>
                  <a:lnTo>
                    <a:pt x="913284" y="2495399"/>
                  </a:lnTo>
                  <a:lnTo>
                    <a:pt x="869245" y="2479755"/>
                  </a:lnTo>
                  <a:lnTo>
                    <a:pt x="825939" y="2462776"/>
                  </a:lnTo>
                  <a:lnTo>
                    <a:pt x="783397" y="2444491"/>
                  </a:lnTo>
                  <a:lnTo>
                    <a:pt x="741648" y="2424927"/>
                  </a:lnTo>
                  <a:lnTo>
                    <a:pt x="700722" y="2404111"/>
                  </a:lnTo>
                  <a:lnTo>
                    <a:pt x="660646" y="2382070"/>
                  </a:lnTo>
                  <a:lnTo>
                    <a:pt x="621452" y="2358831"/>
                  </a:lnTo>
                  <a:lnTo>
                    <a:pt x="583168" y="2334422"/>
                  </a:lnTo>
                  <a:lnTo>
                    <a:pt x="545824" y="2308870"/>
                  </a:lnTo>
                  <a:lnTo>
                    <a:pt x="509449" y="2282202"/>
                  </a:lnTo>
                  <a:lnTo>
                    <a:pt x="474072" y="2254445"/>
                  </a:lnTo>
                  <a:lnTo>
                    <a:pt x="439723" y="2225627"/>
                  </a:lnTo>
                  <a:lnTo>
                    <a:pt x="406431" y="2195774"/>
                  </a:lnTo>
                  <a:lnTo>
                    <a:pt x="374226" y="2164914"/>
                  </a:lnTo>
                  <a:lnTo>
                    <a:pt x="343136" y="2133074"/>
                  </a:lnTo>
                  <a:lnTo>
                    <a:pt x="313192" y="2100281"/>
                  </a:lnTo>
                  <a:lnTo>
                    <a:pt x="284422" y="2066563"/>
                  </a:lnTo>
                  <a:lnTo>
                    <a:pt x="256856" y="2031947"/>
                  </a:lnTo>
                  <a:lnTo>
                    <a:pt x="230523" y="1996459"/>
                  </a:lnTo>
                  <a:lnTo>
                    <a:pt x="205453" y="1960128"/>
                  </a:lnTo>
                  <a:lnTo>
                    <a:pt x="181675" y="1922979"/>
                  </a:lnTo>
                  <a:lnTo>
                    <a:pt x="159218" y="1885042"/>
                  </a:lnTo>
                  <a:lnTo>
                    <a:pt x="138111" y="1846342"/>
                  </a:lnTo>
                  <a:lnTo>
                    <a:pt x="118385" y="1806907"/>
                  </a:lnTo>
                  <a:lnTo>
                    <a:pt x="100068" y="1766764"/>
                  </a:lnTo>
                  <a:lnTo>
                    <a:pt x="83190" y="1725941"/>
                  </a:lnTo>
                  <a:lnTo>
                    <a:pt x="67780" y="1684464"/>
                  </a:lnTo>
                  <a:lnTo>
                    <a:pt x="53868" y="1642360"/>
                  </a:lnTo>
                  <a:lnTo>
                    <a:pt x="41482" y="1599658"/>
                  </a:lnTo>
                  <a:lnTo>
                    <a:pt x="30653" y="1556384"/>
                  </a:lnTo>
                  <a:lnTo>
                    <a:pt x="21409" y="1512566"/>
                  </a:lnTo>
                  <a:lnTo>
                    <a:pt x="13780" y="1468229"/>
                  </a:lnTo>
                  <a:lnTo>
                    <a:pt x="7795" y="1423403"/>
                  </a:lnTo>
                  <a:lnTo>
                    <a:pt x="3484" y="1378114"/>
                  </a:lnTo>
                  <a:lnTo>
                    <a:pt x="875" y="1332389"/>
                  </a:lnTo>
                  <a:lnTo>
                    <a:pt x="0" y="1286255"/>
                  </a:lnTo>
                  <a:close/>
                </a:path>
              </a:pathLst>
            </a:custGeom>
            <a:grpFill/>
            <a:ln w="57150">
              <a:solidFill>
                <a:srgbClr val="0F3743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774C5D20-1D01-ECAF-90C1-630225F0E1C8}"/>
              </a:ext>
            </a:extLst>
          </p:cNvPr>
          <p:cNvSpPr/>
          <p:nvPr/>
        </p:nvSpPr>
        <p:spPr>
          <a:xfrm>
            <a:off x="8190518" y="1398503"/>
            <a:ext cx="1359122" cy="400050"/>
          </a:xfrm>
          <a:prstGeom prst="roundRect">
            <a:avLst/>
          </a:prstGeom>
          <a:solidFill>
            <a:srgbClr val="DDFF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err="1">
                <a:solidFill>
                  <a:schemeClr val="tx1"/>
                </a:solidFill>
              </a:rPr>
              <a:t>Density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7E1BF8D5-8220-2DAE-8B50-9EC662666BB2}"/>
              </a:ext>
            </a:extLst>
          </p:cNvPr>
          <p:cNvSpPr/>
          <p:nvPr/>
        </p:nvSpPr>
        <p:spPr>
          <a:xfrm>
            <a:off x="8190518" y="4838234"/>
            <a:ext cx="1756311" cy="400050"/>
          </a:xfrm>
          <a:prstGeom prst="roundRect">
            <a:avLst/>
          </a:prstGeom>
          <a:solidFill>
            <a:srgbClr val="DDFF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err="1">
                <a:solidFill>
                  <a:schemeClr val="tx1"/>
                </a:solidFill>
              </a:rPr>
              <a:t>Digitalisation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EA36352D-2D35-C88B-DD27-5207E734A16D}"/>
              </a:ext>
            </a:extLst>
          </p:cNvPr>
          <p:cNvSpPr/>
          <p:nvPr/>
        </p:nvSpPr>
        <p:spPr>
          <a:xfrm>
            <a:off x="6362096" y="3131820"/>
            <a:ext cx="1359122" cy="400050"/>
          </a:xfrm>
          <a:prstGeom prst="roundRect">
            <a:avLst/>
          </a:prstGeom>
          <a:solidFill>
            <a:srgbClr val="DDFF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Proximity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E11431BD-73F0-06A9-0CED-A53F5238C02E}"/>
              </a:ext>
            </a:extLst>
          </p:cNvPr>
          <p:cNvSpPr/>
          <p:nvPr/>
        </p:nvSpPr>
        <p:spPr>
          <a:xfrm>
            <a:off x="10223278" y="3131820"/>
            <a:ext cx="1359122" cy="400050"/>
          </a:xfrm>
          <a:prstGeom prst="roundRect">
            <a:avLst/>
          </a:prstGeom>
          <a:solidFill>
            <a:srgbClr val="DDFF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err="1">
                <a:solidFill>
                  <a:schemeClr val="tx1"/>
                </a:solidFill>
              </a:rPr>
              <a:t>Diversity</a:t>
            </a:r>
            <a:endParaRPr lang="en-GB" sz="1400" b="1" dirty="0">
              <a:solidFill>
                <a:schemeClr val="tx1"/>
              </a:solidFill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1B0DB12-2A04-15F1-5841-FD0EF826A724}"/>
              </a:ext>
            </a:extLst>
          </p:cNvPr>
          <p:cNvSpPr/>
          <p:nvPr/>
        </p:nvSpPr>
        <p:spPr>
          <a:xfrm>
            <a:off x="8263359" y="2743403"/>
            <a:ext cx="1359123" cy="1171168"/>
          </a:xfrm>
          <a:prstGeom prst="ellipse">
            <a:avLst/>
          </a:prstGeom>
          <a:solidFill>
            <a:srgbClr val="19BF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15</a:t>
            </a:r>
          </a:p>
          <a:p>
            <a:pPr algn="ctr"/>
            <a:r>
              <a:rPr lang="es-ES" sz="1400" dirty="0"/>
              <a:t>minute </a:t>
            </a:r>
            <a:r>
              <a:rPr lang="es-ES" sz="1400" dirty="0" err="1"/>
              <a:t>city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93339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2262EC1A-987C-1D04-D05F-922CB6C20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FORTHCOMING </a:t>
            </a:r>
            <a:r>
              <a:rPr lang="es-ES" dirty="0" err="1"/>
              <a:t>project</a:t>
            </a:r>
            <a:endParaRPr lang="en-GB" dirty="0"/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21221987-09F8-01EC-A48F-07776A1FB7B7}"/>
              </a:ext>
            </a:extLst>
          </p:cNvPr>
          <p:cNvSpPr txBox="1">
            <a:spLocks/>
          </p:cNvSpPr>
          <p:nvPr/>
        </p:nvSpPr>
        <p:spPr>
          <a:xfrm>
            <a:off x="222649" y="1459175"/>
            <a:ext cx="7174326" cy="305487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1800" b="1" i="0" u="none" strike="noStrike" baseline="0" dirty="0" err="1">
                <a:solidFill>
                  <a:srgbClr val="19BF6C"/>
                </a:solidFill>
              </a:rPr>
              <a:t>FOsteRing</a:t>
            </a:r>
            <a:r>
              <a:rPr lang="en-GB" sz="1800" b="1" i="0" u="none" strike="noStrike" baseline="0" dirty="0">
                <a:solidFill>
                  <a:srgbClr val="19BF6C"/>
                </a:solidFill>
              </a:rPr>
              <a:t> </a:t>
            </a:r>
            <a:r>
              <a:rPr lang="en-GB" sz="1800" b="1" i="0" u="none" strike="noStrike" baseline="0" dirty="0" err="1">
                <a:solidFill>
                  <a:srgbClr val="19BF6C"/>
                </a:solidFill>
              </a:rPr>
              <a:t>THe</a:t>
            </a:r>
            <a:r>
              <a:rPr lang="en-GB" sz="1800" b="1" i="0" u="none" strike="noStrike" baseline="0" dirty="0">
                <a:solidFill>
                  <a:srgbClr val="19BF6C"/>
                </a:solidFill>
              </a:rPr>
              <a:t> City Of proximity through Maas </a:t>
            </a:r>
            <a:r>
              <a:rPr lang="en-GB" sz="1800" b="1" i="0" u="none" strike="noStrike" baseline="0" dirty="0" err="1">
                <a:solidFill>
                  <a:srgbClr val="19BF6C"/>
                </a:solidFill>
              </a:rPr>
              <a:t>INteGration</a:t>
            </a:r>
            <a:r>
              <a:rPr lang="en-GB" sz="1800" b="1" i="0" u="none" strike="noStrike" baseline="0" dirty="0">
                <a:solidFill>
                  <a:srgbClr val="19BF6C"/>
                </a:solidFill>
              </a:rPr>
              <a:t> </a:t>
            </a:r>
          </a:p>
          <a:p>
            <a:pPr algn="just">
              <a:lnSpc>
                <a:spcPct val="100000"/>
              </a:lnSpc>
            </a:pPr>
            <a:r>
              <a:rPr lang="es-ES" sz="1800" dirty="0"/>
              <a:t>19 International </a:t>
            </a:r>
            <a:r>
              <a:rPr lang="es-ES" sz="1800" dirty="0" err="1"/>
              <a:t>partners</a:t>
            </a:r>
            <a:r>
              <a:rPr lang="es-ES" sz="1800" dirty="0"/>
              <a:t> and 6 case </a:t>
            </a:r>
            <a:r>
              <a:rPr lang="es-ES" sz="1800" dirty="0" err="1"/>
              <a:t>studies</a:t>
            </a:r>
            <a:endParaRPr lang="es-ES" sz="1800" dirty="0"/>
          </a:p>
          <a:p>
            <a:pPr algn="just">
              <a:lnSpc>
                <a:spcPct val="100000"/>
              </a:lnSpc>
            </a:pPr>
            <a:r>
              <a:rPr lang="es-ES" sz="1800" dirty="0" err="1"/>
              <a:t>Start</a:t>
            </a:r>
            <a:r>
              <a:rPr lang="es-ES" sz="1800" dirty="0"/>
              <a:t> date: </a:t>
            </a:r>
            <a:r>
              <a:rPr lang="es-ES" sz="1800" dirty="0" err="1"/>
              <a:t>December</a:t>
            </a:r>
            <a:r>
              <a:rPr lang="es-ES" sz="1800" dirty="0"/>
              <a:t> 2023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s-ES" sz="1800" b="1" dirty="0" err="1"/>
              <a:t>Main</a:t>
            </a:r>
            <a:r>
              <a:rPr lang="es-ES" sz="1800" b="1" dirty="0"/>
              <a:t> </a:t>
            </a:r>
            <a:r>
              <a:rPr lang="es-ES" sz="1800" b="1" dirty="0" err="1"/>
              <a:t>Objective</a:t>
            </a:r>
            <a:endParaRPr lang="es-ES" sz="1800" b="1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marL="0" indent="0" algn="just">
              <a:lnSpc>
                <a:spcPct val="100000"/>
              </a:lnSpc>
              <a:buNone/>
            </a:pPr>
            <a:endParaRPr lang="es-ES" sz="2000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algn="just">
              <a:lnSpc>
                <a:spcPct val="100000"/>
              </a:lnSpc>
            </a:pPr>
            <a:endParaRPr lang="es-ES" sz="2000" dirty="0"/>
          </a:p>
          <a:p>
            <a:pPr marL="0" indent="0" algn="just">
              <a:lnSpc>
                <a:spcPct val="100000"/>
              </a:lnSpc>
              <a:buNone/>
            </a:pPr>
            <a:endParaRPr lang="en-GB" sz="2000" dirty="0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784D54D0-3E22-0FB7-1731-095DD133BD14}"/>
              </a:ext>
            </a:extLst>
          </p:cNvPr>
          <p:cNvSpPr/>
          <p:nvPr/>
        </p:nvSpPr>
        <p:spPr>
          <a:xfrm>
            <a:off x="263634" y="3057242"/>
            <a:ext cx="6400840" cy="1350237"/>
          </a:xfrm>
          <a:prstGeom prst="roundRect">
            <a:avLst/>
          </a:prstGeom>
          <a:solidFill>
            <a:srgbClr val="19BF6C"/>
          </a:solidFill>
          <a:ln>
            <a:solidFill>
              <a:srgbClr val="19BF6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rgbClr val="0F3743"/>
                </a:solidFill>
              </a:rPr>
              <a:t>Adapt the 15 minute city to suburban areas</a:t>
            </a:r>
            <a:r>
              <a:rPr lang="en-GB" sz="1600" dirty="0">
                <a:solidFill>
                  <a:srgbClr val="0F3743"/>
                </a:solidFill>
              </a:rPr>
              <a:t>, boosting the transition to </a:t>
            </a:r>
            <a:r>
              <a:rPr lang="en-GB" sz="1600" b="1" dirty="0">
                <a:solidFill>
                  <a:srgbClr val="0F3743"/>
                </a:solidFill>
              </a:rPr>
              <a:t>liveable, inclusive and climate neutral cities</a:t>
            </a:r>
          </a:p>
        </p:txBody>
      </p:sp>
      <p:pic>
        <p:nvPicPr>
          <p:cNvPr id="21" name="Imagen 20" descr="Texto&#10;&#10;Descripción generada automáticamente">
            <a:extLst>
              <a:ext uri="{FF2B5EF4-FFF2-40B4-BE49-F238E27FC236}">
                <a16:creationId xmlns:a16="http://schemas.microsoft.com/office/drawing/2014/main" id="{72A99C07-BCF7-4582-27C3-DCF9606800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8533E9C9-64D5-F201-8F4D-0118E3F7AB7D}"/>
              </a:ext>
            </a:extLst>
          </p:cNvPr>
          <p:cNvGrpSpPr/>
          <p:nvPr/>
        </p:nvGrpSpPr>
        <p:grpSpPr>
          <a:xfrm>
            <a:off x="6771590" y="1262406"/>
            <a:ext cx="6812416" cy="4678319"/>
            <a:chOff x="3386839" y="459613"/>
            <a:chExt cx="7034219" cy="4697202"/>
          </a:xfrm>
        </p:grpSpPr>
        <p:sp>
          <p:nvSpPr>
            <p:cNvPr id="27" name="object 17">
              <a:extLst>
                <a:ext uri="{FF2B5EF4-FFF2-40B4-BE49-F238E27FC236}">
                  <a16:creationId xmlns:a16="http://schemas.microsoft.com/office/drawing/2014/main" id="{4BBD7CB3-55E1-D8D8-8160-D9C43E88F730}"/>
                </a:ext>
              </a:extLst>
            </p:cNvPr>
            <p:cNvSpPr>
              <a:spLocks/>
            </p:cNvSpPr>
            <p:nvPr/>
          </p:nvSpPr>
          <p:spPr>
            <a:xfrm>
              <a:off x="4183719" y="1352152"/>
              <a:ext cx="4929049" cy="380466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1">
              <a:extLst>
                <a:ext uri="{FF2B5EF4-FFF2-40B4-BE49-F238E27FC236}">
                  <a16:creationId xmlns:a16="http://schemas.microsoft.com/office/drawing/2014/main" id="{E341C23A-90A7-9CD4-2571-EB39C8F5537D}"/>
                </a:ext>
              </a:extLst>
            </p:cNvPr>
            <p:cNvSpPr/>
            <p:nvPr/>
          </p:nvSpPr>
          <p:spPr>
            <a:xfrm>
              <a:off x="4197580" y="4631564"/>
              <a:ext cx="66495" cy="73871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968" y="0"/>
                  </a:moveTo>
                  <a:lnTo>
                    <a:pt x="23170" y="2977"/>
                  </a:lnTo>
                  <a:lnTo>
                    <a:pt x="11104" y="11104"/>
                  </a:lnTo>
                  <a:lnTo>
                    <a:pt x="2977" y="23170"/>
                  </a:lnTo>
                  <a:lnTo>
                    <a:pt x="0" y="37968"/>
                  </a:lnTo>
                  <a:lnTo>
                    <a:pt x="2977" y="52766"/>
                  </a:lnTo>
                  <a:lnTo>
                    <a:pt x="11104" y="64833"/>
                  </a:lnTo>
                  <a:lnTo>
                    <a:pt x="23170" y="72960"/>
                  </a:lnTo>
                  <a:lnTo>
                    <a:pt x="37968" y="75937"/>
                  </a:lnTo>
                  <a:lnTo>
                    <a:pt x="52766" y="72960"/>
                  </a:lnTo>
                  <a:lnTo>
                    <a:pt x="64833" y="64833"/>
                  </a:lnTo>
                  <a:lnTo>
                    <a:pt x="72960" y="52766"/>
                  </a:lnTo>
                  <a:lnTo>
                    <a:pt x="75937" y="37968"/>
                  </a:lnTo>
                  <a:lnTo>
                    <a:pt x="72960" y="23170"/>
                  </a:lnTo>
                  <a:lnTo>
                    <a:pt x="64833" y="11104"/>
                  </a:lnTo>
                  <a:lnTo>
                    <a:pt x="52766" y="2977"/>
                  </a:lnTo>
                  <a:lnTo>
                    <a:pt x="37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32">
              <a:extLst>
                <a:ext uri="{FF2B5EF4-FFF2-40B4-BE49-F238E27FC236}">
                  <a16:creationId xmlns:a16="http://schemas.microsoft.com/office/drawing/2014/main" id="{2FF48E61-F701-AE6E-2DE7-3968DDD08E4C}"/>
                </a:ext>
              </a:extLst>
            </p:cNvPr>
            <p:cNvSpPr/>
            <p:nvPr/>
          </p:nvSpPr>
          <p:spPr>
            <a:xfrm>
              <a:off x="4549117" y="4776149"/>
              <a:ext cx="260061" cy="19306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4">
              <a:extLst>
                <a:ext uri="{FF2B5EF4-FFF2-40B4-BE49-F238E27FC236}">
                  <a16:creationId xmlns:a16="http://schemas.microsoft.com/office/drawing/2014/main" id="{3A16D144-8DC9-BB4B-B367-0E42DB4637EA}"/>
                </a:ext>
              </a:extLst>
            </p:cNvPr>
            <p:cNvSpPr/>
            <p:nvPr/>
          </p:nvSpPr>
          <p:spPr>
            <a:xfrm>
              <a:off x="4050914" y="4598665"/>
              <a:ext cx="111742" cy="1128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" name="object 36">
              <a:extLst>
                <a:ext uri="{FF2B5EF4-FFF2-40B4-BE49-F238E27FC236}">
                  <a16:creationId xmlns:a16="http://schemas.microsoft.com/office/drawing/2014/main" id="{4B542C41-881C-49A5-4BD6-337BF077AD9C}"/>
                </a:ext>
              </a:extLst>
            </p:cNvPr>
            <p:cNvSpPr/>
            <p:nvPr/>
          </p:nvSpPr>
          <p:spPr>
            <a:xfrm>
              <a:off x="3870005" y="4143184"/>
              <a:ext cx="260688" cy="19445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41">
              <a:extLst>
                <a:ext uri="{FF2B5EF4-FFF2-40B4-BE49-F238E27FC236}">
                  <a16:creationId xmlns:a16="http://schemas.microsoft.com/office/drawing/2014/main" id="{FC657A5F-1C74-23B2-CAAC-88A76CCADB5B}"/>
                </a:ext>
              </a:extLst>
            </p:cNvPr>
            <p:cNvSpPr/>
            <p:nvPr/>
          </p:nvSpPr>
          <p:spPr>
            <a:xfrm>
              <a:off x="5804104" y="4346697"/>
              <a:ext cx="262563" cy="19445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45">
              <a:extLst>
                <a:ext uri="{FF2B5EF4-FFF2-40B4-BE49-F238E27FC236}">
                  <a16:creationId xmlns:a16="http://schemas.microsoft.com/office/drawing/2014/main" id="{0A0333A2-DBB8-0B0B-EE5B-EFE6843749FA}"/>
                </a:ext>
              </a:extLst>
            </p:cNvPr>
            <p:cNvSpPr/>
            <p:nvPr/>
          </p:nvSpPr>
          <p:spPr>
            <a:xfrm>
              <a:off x="7206405" y="3826533"/>
              <a:ext cx="262563" cy="19237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46">
              <a:extLst>
                <a:ext uri="{FF2B5EF4-FFF2-40B4-BE49-F238E27FC236}">
                  <a16:creationId xmlns:a16="http://schemas.microsoft.com/office/drawing/2014/main" id="{2A96DB2A-5FAB-E5F7-3FE1-DB97319D26DC}"/>
                </a:ext>
              </a:extLst>
            </p:cNvPr>
            <p:cNvSpPr/>
            <p:nvPr/>
          </p:nvSpPr>
          <p:spPr>
            <a:xfrm>
              <a:off x="6690444" y="3268574"/>
              <a:ext cx="260061" cy="19237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47">
              <a:extLst>
                <a:ext uri="{FF2B5EF4-FFF2-40B4-BE49-F238E27FC236}">
                  <a16:creationId xmlns:a16="http://schemas.microsoft.com/office/drawing/2014/main" id="{4E3F5F9B-3C5F-64C7-DDFF-B61F1A6DE15B}"/>
                </a:ext>
              </a:extLst>
            </p:cNvPr>
            <p:cNvSpPr/>
            <p:nvPr/>
          </p:nvSpPr>
          <p:spPr>
            <a:xfrm>
              <a:off x="5105451" y="3387485"/>
              <a:ext cx="263813" cy="195151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48">
              <a:extLst>
                <a:ext uri="{FF2B5EF4-FFF2-40B4-BE49-F238E27FC236}">
                  <a16:creationId xmlns:a16="http://schemas.microsoft.com/office/drawing/2014/main" id="{D2B59C90-3656-F670-8B51-739C80561E62}"/>
                </a:ext>
              </a:extLst>
            </p:cNvPr>
            <p:cNvSpPr/>
            <p:nvPr/>
          </p:nvSpPr>
          <p:spPr>
            <a:xfrm>
              <a:off x="7556610" y="4624878"/>
              <a:ext cx="260688" cy="1930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49">
              <a:extLst>
                <a:ext uri="{FF2B5EF4-FFF2-40B4-BE49-F238E27FC236}">
                  <a16:creationId xmlns:a16="http://schemas.microsoft.com/office/drawing/2014/main" id="{3F048DC8-1271-D9C9-36E8-5A35C7BDF8FB}"/>
                </a:ext>
              </a:extLst>
            </p:cNvPr>
            <p:cNvSpPr/>
            <p:nvPr/>
          </p:nvSpPr>
          <p:spPr>
            <a:xfrm>
              <a:off x="4239473" y="4576013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TextBox 182">
              <a:extLst>
                <a:ext uri="{FF2B5EF4-FFF2-40B4-BE49-F238E27FC236}">
                  <a16:creationId xmlns:a16="http://schemas.microsoft.com/office/drawing/2014/main" id="{13E43FD8-50EE-CF35-0188-C0CD6DA79B3D}"/>
                </a:ext>
              </a:extLst>
            </p:cNvPr>
            <p:cNvSpPr txBox="1"/>
            <p:nvPr/>
          </p:nvSpPr>
          <p:spPr>
            <a:xfrm>
              <a:off x="3537299" y="4626891"/>
              <a:ext cx="7400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LISBON</a:t>
              </a:r>
            </a:p>
          </p:txBody>
        </p:sp>
        <p:sp>
          <p:nvSpPr>
            <p:cNvPr id="39" name="object 21">
              <a:extLst>
                <a:ext uri="{FF2B5EF4-FFF2-40B4-BE49-F238E27FC236}">
                  <a16:creationId xmlns:a16="http://schemas.microsoft.com/office/drawing/2014/main" id="{7688D64F-ED6E-30AD-8AF4-769767798A7F}"/>
                </a:ext>
              </a:extLst>
            </p:cNvPr>
            <p:cNvSpPr/>
            <p:nvPr/>
          </p:nvSpPr>
          <p:spPr>
            <a:xfrm>
              <a:off x="4659667" y="4601299"/>
              <a:ext cx="66495" cy="73871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968" y="0"/>
                  </a:moveTo>
                  <a:lnTo>
                    <a:pt x="23170" y="2977"/>
                  </a:lnTo>
                  <a:lnTo>
                    <a:pt x="11104" y="11104"/>
                  </a:lnTo>
                  <a:lnTo>
                    <a:pt x="2977" y="23170"/>
                  </a:lnTo>
                  <a:lnTo>
                    <a:pt x="0" y="37968"/>
                  </a:lnTo>
                  <a:lnTo>
                    <a:pt x="2977" y="52766"/>
                  </a:lnTo>
                  <a:lnTo>
                    <a:pt x="11104" y="64833"/>
                  </a:lnTo>
                  <a:lnTo>
                    <a:pt x="23170" y="72960"/>
                  </a:lnTo>
                  <a:lnTo>
                    <a:pt x="37968" y="75937"/>
                  </a:lnTo>
                  <a:lnTo>
                    <a:pt x="52766" y="72960"/>
                  </a:lnTo>
                  <a:lnTo>
                    <a:pt x="64833" y="64833"/>
                  </a:lnTo>
                  <a:lnTo>
                    <a:pt x="72960" y="52766"/>
                  </a:lnTo>
                  <a:lnTo>
                    <a:pt x="75937" y="37968"/>
                  </a:lnTo>
                  <a:lnTo>
                    <a:pt x="72960" y="23170"/>
                  </a:lnTo>
                  <a:lnTo>
                    <a:pt x="64833" y="11104"/>
                  </a:lnTo>
                  <a:lnTo>
                    <a:pt x="52766" y="2977"/>
                  </a:lnTo>
                  <a:lnTo>
                    <a:pt x="37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9">
              <a:extLst>
                <a:ext uri="{FF2B5EF4-FFF2-40B4-BE49-F238E27FC236}">
                  <a16:creationId xmlns:a16="http://schemas.microsoft.com/office/drawing/2014/main" id="{3B8BA754-492A-555C-6063-7856BBBCCFF9}"/>
                </a:ext>
              </a:extLst>
            </p:cNvPr>
            <p:cNvSpPr/>
            <p:nvPr/>
          </p:nvSpPr>
          <p:spPr>
            <a:xfrm>
              <a:off x="4576089" y="4517656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TextBox 189">
              <a:extLst>
                <a:ext uri="{FF2B5EF4-FFF2-40B4-BE49-F238E27FC236}">
                  <a16:creationId xmlns:a16="http://schemas.microsoft.com/office/drawing/2014/main" id="{15E39FCF-584D-4E50-6FB7-BA1A4B2ABAE5}"/>
                </a:ext>
              </a:extLst>
            </p:cNvPr>
            <p:cNvSpPr txBox="1"/>
            <p:nvPr/>
          </p:nvSpPr>
          <p:spPr>
            <a:xfrm>
              <a:off x="4682588" y="4576013"/>
              <a:ext cx="86435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MADRID</a:t>
              </a:r>
            </a:p>
          </p:txBody>
        </p:sp>
        <p:sp>
          <p:nvSpPr>
            <p:cNvPr id="42" name="TextBox 190">
              <a:extLst>
                <a:ext uri="{FF2B5EF4-FFF2-40B4-BE49-F238E27FC236}">
                  <a16:creationId xmlns:a16="http://schemas.microsoft.com/office/drawing/2014/main" id="{B3B506C3-AD76-9394-281B-004F3236B58A}"/>
                </a:ext>
              </a:extLst>
            </p:cNvPr>
            <p:cNvSpPr txBox="1"/>
            <p:nvPr/>
          </p:nvSpPr>
          <p:spPr>
            <a:xfrm>
              <a:off x="3386839" y="4312018"/>
              <a:ext cx="808687" cy="339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b="1" dirty="0" err="1">
                  <a:solidFill>
                    <a:srgbClr val="C00000"/>
                  </a:solidFill>
                </a:rPr>
                <a:t>Alverca</a:t>
              </a:r>
              <a:r>
                <a:rPr lang="en-GB" sz="800" b="1" dirty="0">
                  <a:solidFill>
                    <a:srgbClr val="C00000"/>
                  </a:solidFill>
                </a:rPr>
                <a:t> </a:t>
              </a:r>
            </a:p>
            <a:p>
              <a:pPr algn="ctr"/>
              <a:r>
                <a:rPr lang="en-GB" sz="800" b="1" dirty="0">
                  <a:solidFill>
                    <a:srgbClr val="C00000"/>
                  </a:solidFill>
                </a:rPr>
                <a:t>do </a:t>
              </a:r>
              <a:r>
                <a:rPr lang="en-GB" sz="800" b="1" dirty="0" err="1">
                  <a:solidFill>
                    <a:srgbClr val="C00000"/>
                  </a:solidFill>
                </a:rPr>
                <a:t>Ribatejo</a:t>
              </a:r>
              <a:endParaRPr lang="en-GB" sz="800" b="1" dirty="0">
                <a:solidFill>
                  <a:srgbClr val="C00000"/>
                </a:solidFill>
              </a:endParaRPr>
            </a:p>
          </p:txBody>
        </p:sp>
        <p:sp>
          <p:nvSpPr>
            <p:cNvPr id="43" name="TextBox 191">
              <a:extLst>
                <a:ext uri="{FF2B5EF4-FFF2-40B4-BE49-F238E27FC236}">
                  <a16:creationId xmlns:a16="http://schemas.microsoft.com/office/drawing/2014/main" id="{31F138D9-9829-A4C3-DE21-1FAA57244790}"/>
                </a:ext>
              </a:extLst>
            </p:cNvPr>
            <p:cNvSpPr txBox="1"/>
            <p:nvPr/>
          </p:nvSpPr>
          <p:spPr>
            <a:xfrm>
              <a:off x="4589351" y="4431462"/>
              <a:ext cx="739664" cy="207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en-GB" sz="800" b="1" dirty="0">
                  <a:solidFill>
                    <a:srgbClr val="C00000"/>
                  </a:solidFill>
                </a:rPr>
                <a:t>Las </a:t>
              </a:r>
              <a:r>
                <a:rPr lang="en-GB" sz="800" b="1" dirty="0" err="1">
                  <a:solidFill>
                    <a:srgbClr val="C00000"/>
                  </a:solidFill>
                </a:rPr>
                <a:t>Rozas</a:t>
              </a:r>
              <a:endParaRPr lang="en-GB" sz="600" b="1" dirty="0">
                <a:solidFill>
                  <a:srgbClr val="C00000"/>
                </a:solidFill>
              </a:endParaRPr>
            </a:p>
          </p:txBody>
        </p:sp>
        <p:sp>
          <p:nvSpPr>
            <p:cNvPr id="44" name="object 21">
              <a:extLst>
                <a:ext uri="{FF2B5EF4-FFF2-40B4-BE49-F238E27FC236}">
                  <a16:creationId xmlns:a16="http://schemas.microsoft.com/office/drawing/2014/main" id="{1B674EB0-A19D-32BC-463D-1B08319BE25A}"/>
                </a:ext>
              </a:extLst>
            </p:cNvPr>
            <p:cNvSpPr/>
            <p:nvPr/>
          </p:nvSpPr>
          <p:spPr>
            <a:xfrm>
              <a:off x="5723261" y="4195353"/>
              <a:ext cx="66495" cy="73871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968" y="0"/>
                  </a:moveTo>
                  <a:lnTo>
                    <a:pt x="23170" y="2977"/>
                  </a:lnTo>
                  <a:lnTo>
                    <a:pt x="11104" y="11104"/>
                  </a:lnTo>
                  <a:lnTo>
                    <a:pt x="2977" y="23170"/>
                  </a:lnTo>
                  <a:lnTo>
                    <a:pt x="0" y="37968"/>
                  </a:lnTo>
                  <a:lnTo>
                    <a:pt x="2977" y="52766"/>
                  </a:lnTo>
                  <a:lnTo>
                    <a:pt x="11104" y="64833"/>
                  </a:lnTo>
                  <a:lnTo>
                    <a:pt x="23170" y="72960"/>
                  </a:lnTo>
                  <a:lnTo>
                    <a:pt x="37968" y="75937"/>
                  </a:lnTo>
                  <a:lnTo>
                    <a:pt x="52766" y="72960"/>
                  </a:lnTo>
                  <a:lnTo>
                    <a:pt x="64833" y="64833"/>
                  </a:lnTo>
                  <a:lnTo>
                    <a:pt x="72960" y="52766"/>
                  </a:lnTo>
                  <a:lnTo>
                    <a:pt x="75937" y="37968"/>
                  </a:lnTo>
                  <a:lnTo>
                    <a:pt x="72960" y="23170"/>
                  </a:lnTo>
                  <a:lnTo>
                    <a:pt x="64833" y="11104"/>
                  </a:lnTo>
                  <a:lnTo>
                    <a:pt x="52766" y="2977"/>
                  </a:lnTo>
                  <a:lnTo>
                    <a:pt x="37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9">
              <a:extLst>
                <a:ext uri="{FF2B5EF4-FFF2-40B4-BE49-F238E27FC236}">
                  <a16:creationId xmlns:a16="http://schemas.microsoft.com/office/drawing/2014/main" id="{B27EE41D-ACBE-AE1D-2572-890FDDC395A9}"/>
                </a:ext>
              </a:extLst>
            </p:cNvPr>
            <p:cNvSpPr/>
            <p:nvPr/>
          </p:nvSpPr>
          <p:spPr>
            <a:xfrm>
              <a:off x="5777145" y="4148809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TextBox 197">
              <a:extLst>
                <a:ext uri="{FF2B5EF4-FFF2-40B4-BE49-F238E27FC236}">
                  <a16:creationId xmlns:a16="http://schemas.microsoft.com/office/drawing/2014/main" id="{E2963929-753C-B33F-19AA-03141430BD43}"/>
                </a:ext>
              </a:extLst>
            </p:cNvPr>
            <p:cNvSpPr txBox="1"/>
            <p:nvPr/>
          </p:nvSpPr>
          <p:spPr>
            <a:xfrm>
              <a:off x="5190466" y="4139512"/>
              <a:ext cx="7129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TURIN</a:t>
              </a:r>
            </a:p>
          </p:txBody>
        </p:sp>
        <p:sp>
          <p:nvSpPr>
            <p:cNvPr id="47" name="TextBox 200">
              <a:extLst>
                <a:ext uri="{FF2B5EF4-FFF2-40B4-BE49-F238E27FC236}">
                  <a16:creationId xmlns:a16="http://schemas.microsoft.com/office/drawing/2014/main" id="{E163CA60-59AE-9E6E-9B5F-F22E1628AC73}"/>
                </a:ext>
              </a:extLst>
            </p:cNvPr>
            <p:cNvSpPr txBox="1"/>
            <p:nvPr/>
          </p:nvSpPr>
          <p:spPr>
            <a:xfrm>
              <a:off x="5016693" y="3849306"/>
              <a:ext cx="679546" cy="33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b="1" dirty="0" err="1">
                  <a:solidFill>
                    <a:srgbClr val="C00000"/>
                  </a:solidFill>
                </a:rPr>
                <a:t>Settimo</a:t>
              </a:r>
              <a:endParaRPr lang="en-GB" sz="800" b="1" dirty="0">
                <a:solidFill>
                  <a:srgbClr val="C00000"/>
                </a:solidFill>
              </a:endParaRPr>
            </a:p>
            <a:p>
              <a:pPr algn="ctr"/>
              <a:r>
                <a:rPr lang="en-GB" sz="800" b="1" dirty="0" err="1">
                  <a:solidFill>
                    <a:srgbClr val="C00000"/>
                  </a:solidFill>
                </a:rPr>
                <a:t>Torinese</a:t>
              </a:r>
              <a:endParaRPr lang="en-GB" sz="800" b="1" dirty="0">
                <a:solidFill>
                  <a:srgbClr val="C00000"/>
                </a:solidFill>
              </a:endParaRPr>
            </a:p>
          </p:txBody>
        </p:sp>
        <p:sp>
          <p:nvSpPr>
            <p:cNvPr id="48" name="TextBox 209">
              <a:extLst>
                <a:ext uri="{FF2B5EF4-FFF2-40B4-BE49-F238E27FC236}">
                  <a16:creationId xmlns:a16="http://schemas.microsoft.com/office/drawing/2014/main" id="{7658D8D2-B3D3-16CE-C43C-E2536B7325F6}"/>
                </a:ext>
              </a:extLst>
            </p:cNvPr>
            <p:cNvSpPr txBox="1"/>
            <p:nvPr/>
          </p:nvSpPr>
          <p:spPr>
            <a:xfrm>
              <a:off x="5832280" y="3244566"/>
              <a:ext cx="962597" cy="231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HAMBURG</a:t>
              </a:r>
            </a:p>
          </p:txBody>
        </p:sp>
        <p:sp>
          <p:nvSpPr>
            <p:cNvPr id="49" name="TextBox 210">
              <a:extLst>
                <a:ext uri="{FF2B5EF4-FFF2-40B4-BE49-F238E27FC236}">
                  <a16:creationId xmlns:a16="http://schemas.microsoft.com/office/drawing/2014/main" id="{A9334413-02FF-6E7F-1165-71052FD70531}"/>
                </a:ext>
              </a:extLst>
            </p:cNvPr>
            <p:cNvSpPr txBox="1"/>
            <p:nvPr/>
          </p:nvSpPr>
          <p:spPr>
            <a:xfrm>
              <a:off x="5825966" y="3382675"/>
              <a:ext cx="960095" cy="339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800" b="1" dirty="0">
                  <a:solidFill>
                    <a:srgbClr val="C00000"/>
                  </a:solidFill>
                </a:rPr>
                <a:t>Altona District</a:t>
              </a:r>
            </a:p>
          </p:txBody>
        </p:sp>
        <p:sp>
          <p:nvSpPr>
            <p:cNvPr id="50" name="object 49">
              <a:extLst>
                <a:ext uri="{FF2B5EF4-FFF2-40B4-BE49-F238E27FC236}">
                  <a16:creationId xmlns:a16="http://schemas.microsoft.com/office/drawing/2014/main" id="{C7544147-A64F-5AA1-8CCB-3296B4876612}"/>
                </a:ext>
              </a:extLst>
            </p:cNvPr>
            <p:cNvSpPr/>
            <p:nvPr/>
          </p:nvSpPr>
          <p:spPr>
            <a:xfrm>
              <a:off x="6512694" y="3800220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TextBox 215">
              <a:extLst>
                <a:ext uri="{FF2B5EF4-FFF2-40B4-BE49-F238E27FC236}">
                  <a16:creationId xmlns:a16="http://schemas.microsoft.com/office/drawing/2014/main" id="{C01FC617-8F10-7282-698F-D8F948D481A6}"/>
                </a:ext>
              </a:extLst>
            </p:cNvPr>
            <p:cNvSpPr txBox="1"/>
            <p:nvPr/>
          </p:nvSpPr>
          <p:spPr>
            <a:xfrm>
              <a:off x="6480736" y="3856519"/>
              <a:ext cx="833990" cy="2317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900" b="1" dirty="0"/>
                <a:t>DEBRECEN</a:t>
              </a:r>
            </a:p>
          </p:txBody>
        </p:sp>
        <p:sp>
          <p:nvSpPr>
            <p:cNvPr id="52" name="TextBox 216">
              <a:extLst>
                <a:ext uri="{FF2B5EF4-FFF2-40B4-BE49-F238E27FC236}">
                  <a16:creationId xmlns:a16="http://schemas.microsoft.com/office/drawing/2014/main" id="{8D41127D-AFD5-1B50-F3E8-66CA14C00829}"/>
                </a:ext>
              </a:extLst>
            </p:cNvPr>
            <p:cNvSpPr txBox="1"/>
            <p:nvPr/>
          </p:nvSpPr>
          <p:spPr>
            <a:xfrm>
              <a:off x="6586722" y="3667958"/>
              <a:ext cx="7530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err="1">
                  <a:solidFill>
                    <a:srgbClr val="C00000"/>
                  </a:solidFill>
                </a:rPr>
                <a:t>Kertváros</a:t>
              </a:r>
              <a:r>
                <a:rPr lang="en-GB" sz="600" b="1" dirty="0">
                  <a:solidFill>
                    <a:srgbClr val="C00000"/>
                  </a:solidFill>
                </a:rPr>
                <a:t> </a:t>
              </a:r>
            </a:p>
          </p:txBody>
        </p:sp>
        <p:sp>
          <p:nvSpPr>
            <p:cNvPr id="53" name="object 21">
              <a:extLst>
                <a:ext uri="{FF2B5EF4-FFF2-40B4-BE49-F238E27FC236}">
                  <a16:creationId xmlns:a16="http://schemas.microsoft.com/office/drawing/2014/main" id="{3B014C0B-6D65-EFF8-9103-0CB4B7DD0B48}"/>
                </a:ext>
              </a:extLst>
            </p:cNvPr>
            <p:cNvSpPr/>
            <p:nvPr/>
          </p:nvSpPr>
          <p:spPr>
            <a:xfrm>
              <a:off x="7333575" y="4383182"/>
              <a:ext cx="66495" cy="73871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968" y="0"/>
                  </a:moveTo>
                  <a:lnTo>
                    <a:pt x="23170" y="2977"/>
                  </a:lnTo>
                  <a:lnTo>
                    <a:pt x="11104" y="11104"/>
                  </a:lnTo>
                  <a:lnTo>
                    <a:pt x="2977" y="23170"/>
                  </a:lnTo>
                  <a:lnTo>
                    <a:pt x="0" y="37968"/>
                  </a:lnTo>
                  <a:lnTo>
                    <a:pt x="2977" y="52766"/>
                  </a:lnTo>
                  <a:lnTo>
                    <a:pt x="11104" y="64833"/>
                  </a:lnTo>
                  <a:lnTo>
                    <a:pt x="23170" y="72960"/>
                  </a:lnTo>
                  <a:lnTo>
                    <a:pt x="37968" y="75937"/>
                  </a:lnTo>
                  <a:lnTo>
                    <a:pt x="52766" y="72960"/>
                  </a:lnTo>
                  <a:lnTo>
                    <a:pt x="64833" y="64833"/>
                  </a:lnTo>
                  <a:lnTo>
                    <a:pt x="72960" y="52766"/>
                  </a:lnTo>
                  <a:lnTo>
                    <a:pt x="75937" y="37968"/>
                  </a:lnTo>
                  <a:lnTo>
                    <a:pt x="72960" y="23170"/>
                  </a:lnTo>
                  <a:lnTo>
                    <a:pt x="64833" y="11104"/>
                  </a:lnTo>
                  <a:lnTo>
                    <a:pt x="52766" y="2977"/>
                  </a:lnTo>
                  <a:lnTo>
                    <a:pt x="37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800C47B0-FEAA-0B1A-BEFA-24A6ACB56847}"/>
                </a:ext>
              </a:extLst>
            </p:cNvPr>
            <p:cNvSpPr/>
            <p:nvPr/>
          </p:nvSpPr>
          <p:spPr>
            <a:xfrm>
              <a:off x="7376028" y="4321425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TextBox 222">
              <a:extLst>
                <a:ext uri="{FF2B5EF4-FFF2-40B4-BE49-F238E27FC236}">
                  <a16:creationId xmlns:a16="http://schemas.microsoft.com/office/drawing/2014/main" id="{D7295C19-E3D1-9BC4-5BFB-DE19B9354419}"/>
                </a:ext>
              </a:extLst>
            </p:cNvPr>
            <p:cNvSpPr txBox="1"/>
            <p:nvPr/>
          </p:nvSpPr>
          <p:spPr>
            <a:xfrm>
              <a:off x="7361861" y="4038391"/>
              <a:ext cx="14110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0" i="0" u="none" strike="noStrike" baseline="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GB" sz="800" b="1" dirty="0" err="1">
                  <a:solidFill>
                    <a:srgbClr val="C00000"/>
                  </a:solidFill>
                </a:rPr>
                <a:t>Küçükçekmece</a:t>
              </a:r>
              <a:r>
                <a:rPr lang="en-GB" sz="800" b="1" dirty="0">
                  <a:solidFill>
                    <a:srgbClr val="C00000"/>
                  </a:solidFill>
                </a:rPr>
                <a:t> </a:t>
              </a:r>
            </a:p>
          </p:txBody>
        </p:sp>
        <p:sp>
          <p:nvSpPr>
            <p:cNvPr id="56" name="Rectangle 224">
              <a:extLst>
                <a:ext uri="{FF2B5EF4-FFF2-40B4-BE49-F238E27FC236}">
                  <a16:creationId xmlns:a16="http://schemas.microsoft.com/office/drawing/2014/main" id="{6CFF5188-4953-B876-C6AC-5EF1373B83E9}"/>
                </a:ext>
              </a:extLst>
            </p:cNvPr>
            <p:cNvSpPr/>
            <p:nvPr/>
          </p:nvSpPr>
          <p:spPr>
            <a:xfrm>
              <a:off x="4264075" y="495244"/>
              <a:ext cx="292311" cy="138034"/>
            </a:xfrm>
            <a:prstGeom prst="rect">
              <a:avLst/>
            </a:prstGeom>
            <a:solidFill>
              <a:srgbClr val="87F5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TextBox 225">
              <a:extLst>
                <a:ext uri="{FF2B5EF4-FFF2-40B4-BE49-F238E27FC236}">
                  <a16:creationId xmlns:a16="http://schemas.microsoft.com/office/drawing/2014/main" id="{7D5D3EA4-B87F-25C7-73A6-64B5E3E3AB4A}"/>
                </a:ext>
              </a:extLst>
            </p:cNvPr>
            <p:cNvSpPr txBox="1"/>
            <p:nvPr/>
          </p:nvSpPr>
          <p:spPr>
            <a:xfrm>
              <a:off x="4508669" y="459613"/>
              <a:ext cx="590418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ES" sz="800" dirty="0"/>
                <a:t>Project </a:t>
              </a:r>
              <a:r>
                <a:rPr lang="es-ES" sz="800" dirty="0" err="1"/>
                <a:t>partner</a:t>
              </a:r>
              <a:endParaRPr lang="en-GB" sz="800" dirty="0"/>
            </a:p>
          </p:txBody>
        </p:sp>
        <p:sp>
          <p:nvSpPr>
            <p:cNvPr id="58" name="TextBox 275">
              <a:extLst>
                <a:ext uri="{FF2B5EF4-FFF2-40B4-BE49-F238E27FC236}">
                  <a16:creationId xmlns:a16="http://schemas.microsoft.com/office/drawing/2014/main" id="{F421D761-B2FD-6AF6-32C4-0D26415099E7}"/>
                </a:ext>
              </a:extLst>
            </p:cNvPr>
            <p:cNvSpPr txBox="1"/>
            <p:nvPr/>
          </p:nvSpPr>
          <p:spPr>
            <a:xfrm>
              <a:off x="4516877" y="651677"/>
              <a:ext cx="590418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ES" sz="800" dirty="0"/>
                <a:t>Case </a:t>
              </a:r>
              <a:r>
                <a:rPr lang="es-ES" sz="800" dirty="0" err="1"/>
                <a:t>study</a:t>
              </a:r>
              <a:r>
                <a:rPr lang="es-ES" sz="800" dirty="0"/>
                <a:t>– </a:t>
              </a:r>
              <a:r>
                <a:rPr lang="es-ES" sz="800" dirty="0" err="1"/>
                <a:t>core</a:t>
              </a:r>
              <a:r>
                <a:rPr lang="es-ES" sz="800" dirty="0"/>
                <a:t> </a:t>
              </a:r>
              <a:r>
                <a:rPr lang="es-ES" sz="800" dirty="0" err="1"/>
                <a:t>city</a:t>
              </a:r>
              <a:endParaRPr lang="en-GB" sz="800" dirty="0"/>
            </a:p>
          </p:txBody>
        </p:sp>
        <p:sp>
          <p:nvSpPr>
            <p:cNvPr id="59" name="Oval 277">
              <a:extLst>
                <a:ext uri="{FF2B5EF4-FFF2-40B4-BE49-F238E27FC236}">
                  <a16:creationId xmlns:a16="http://schemas.microsoft.com/office/drawing/2014/main" id="{CCE9229A-B5FE-5B9D-0FC1-AABD6F6BCDE9}"/>
                </a:ext>
              </a:extLst>
            </p:cNvPr>
            <p:cNvSpPr/>
            <p:nvPr/>
          </p:nvSpPr>
          <p:spPr>
            <a:xfrm>
              <a:off x="4362125" y="682204"/>
              <a:ext cx="60005" cy="666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0" name="Graphic 280" descr="Close with solid fill">
              <a:extLst>
                <a:ext uri="{FF2B5EF4-FFF2-40B4-BE49-F238E27FC236}">
                  <a16:creationId xmlns:a16="http://schemas.microsoft.com/office/drawing/2014/main" id="{348D17A7-7EFE-4F3C-6D38-8C466C7C8A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339638" y="850181"/>
              <a:ext cx="141182" cy="141182"/>
            </a:xfrm>
            <a:prstGeom prst="rect">
              <a:avLst/>
            </a:prstGeom>
          </p:spPr>
        </p:pic>
        <p:sp>
          <p:nvSpPr>
            <p:cNvPr id="61" name="TextBox 281">
              <a:extLst>
                <a:ext uri="{FF2B5EF4-FFF2-40B4-BE49-F238E27FC236}">
                  <a16:creationId xmlns:a16="http://schemas.microsoft.com/office/drawing/2014/main" id="{D2A0F515-11E7-6096-3121-C76B14FFB4DF}"/>
                </a:ext>
              </a:extLst>
            </p:cNvPr>
            <p:cNvSpPr txBox="1"/>
            <p:nvPr/>
          </p:nvSpPr>
          <p:spPr>
            <a:xfrm>
              <a:off x="4516877" y="818419"/>
              <a:ext cx="5904181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s-ES" sz="800" dirty="0"/>
                <a:t>Case </a:t>
              </a:r>
              <a:r>
                <a:rPr lang="es-ES" sz="800" dirty="0" err="1"/>
                <a:t>study</a:t>
              </a:r>
              <a:r>
                <a:rPr lang="es-ES" sz="800" dirty="0"/>
                <a:t> – Urban Living </a:t>
              </a:r>
              <a:r>
                <a:rPr lang="es-ES" sz="800" dirty="0" err="1"/>
                <a:t>Lab</a:t>
              </a:r>
              <a:endParaRPr lang="en-GB" sz="800" dirty="0"/>
            </a:p>
          </p:txBody>
        </p:sp>
        <p:sp>
          <p:nvSpPr>
            <p:cNvPr id="62" name="object 34">
              <a:extLst>
                <a:ext uri="{FF2B5EF4-FFF2-40B4-BE49-F238E27FC236}">
                  <a16:creationId xmlns:a16="http://schemas.microsoft.com/office/drawing/2014/main" id="{7C0043EF-DAB1-48C2-5796-24B4C7E1319F}"/>
                </a:ext>
              </a:extLst>
            </p:cNvPr>
            <p:cNvSpPr/>
            <p:nvPr/>
          </p:nvSpPr>
          <p:spPr>
            <a:xfrm>
              <a:off x="5215218" y="4567781"/>
              <a:ext cx="111742" cy="1128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3" name="object 21">
              <a:extLst>
                <a:ext uri="{FF2B5EF4-FFF2-40B4-BE49-F238E27FC236}">
                  <a16:creationId xmlns:a16="http://schemas.microsoft.com/office/drawing/2014/main" id="{AC43FBBC-C25F-1927-F7C3-FD464CD4C46D}"/>
                </a:ext>
              </a:extLst>
            </p:cNvPr>
            <p:cNvSpPr/>
            <p:nvPr/>
          </p:nvSpPr>
          <p:spPr>
            <a:xfrm>
              <a:off x="6451351" y="3859416"/>
              <a:ext cx="66495" cy="73871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7968" y="0"/>
                  </a:moveTo>
                  <a:lnTo>
                    <a:pt x="23170" y="2977"/>
                  </a:lnTo>
                  <a:lnTo>
                    <a:pt x="11104" y="11104"/>
                  </a:lnTo>
                  <a:lnTo>
                    <a:pt x="2977" y="23170"/>
                  </a:lnTo>
                  <a:lnTo>
                    <a:pt x="0" y="37968"/>
                  </a:lnTo>
                  <a:lnTo>
                    <a:pt x="2977" y="52766"/>
                  </a:lnTo>
                  <a:lnTo>
                    <a:pt x="11104" y="64833"/>
                  </a:lnTo>
                  <a:lnTo>
                    <a:pt x="23170" y="72960"/>
                  </a:lnTo>
                  <a:lnTo>
                    <a:pt x="37968" y="75937"/>
                  </a:lnTo>
                  <a:lnTo>
                    <a:pt x="52766" y="72960"/>
                  </a:lnTo>
                  <a:lnTo>
                    <a:pt x="64833" y="64833"/>
                  </a:lnTo>
                  <a:lnTo>
                    <a:pt x="72960" y="52766"/>
                  </a:lnTo>
                  <a:lnTo>
                    <a:pt x="75937" y="37968"/>
                  </a:lnTo>
                  <a:lnTo>
                    <a:pt x="72960" y="23170"/>
                  </a:lnTo>
                  <a:lnTo>
                    <a:pt x="64833" y="11104"/>
                  </a:lnTo>
                  <a:lnTo>
                    <a:pt x="52766" y="2977"/>
                  </a:lnTo>
                  <a:lnTo>
                    <a:pt x="379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val 277">
              <a:extLst>
                <a:ext uri="{FF2B5EF4-FFF2-40B4-BE49-F238E27FC236}">
                  <a16:creationId xmlns:a16="http://schemas.microsoft.com/office/drawing/2014/main" id="{AF5BB28B-1C6B-48A3-601C-6A0A0869A07A}"/>
                </a:ext>
              </a:extLst>
            </p:cNvPr>
            <p:cNvSpPr/>
            <p:nvPr/>
          </p:nvSpPr>
          <p:spPr>
            <a:xfrm>
              <a:off x="5861577" y="3245030"/>
              <a:ext cx="60005" cy="6666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bject 34">
              <a:extLst>
                <a:ext uri="{FF2B5EF4-FFF2-40B4-BE49-F238E27FC236}">
                  <a16:creationId xmlns:a16="http://schemas.microsoft.com/office/drawing/2014/main" id="{5E095519-F56C-503A-EFA4-ED3667907403}"/>
                </a:ext>
              </a:extLst>
            </p:cNvPr>
            <p:cNvSpPr/>
            <p:nvPr/>
          </p:nvSpPr>
          <p:spPr>
            <a:xfrm>
              <a:off x="5617208" y="4138929"/>
              <a:ext cx="111742" cy="1128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6" name="object 34">
              <a:extLst>
                <a:ext uri="{FF2B5EF4-FFF2-40B4-BE49-F238E27FC236}">
                  <a16:creationId xmlns:a16="http://schemas.microsoft.com/office/drawing/2014/main" id="{FCA3CC91-8F4F-BF93-1E61-D8FBFCF63CD8}"/>
                </a:ext>
              </a:extLst>
            </p:cNvPr>
            <p:cNvSpPr/>
            <p:nvPr/>
          </p:nvSpPr>
          <p:spPr>
            <a:xfrm>
              <a:off x="6569886" y="3192793"/>
              <a:ext cx="111742" cy="1128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7" name="object 49">
              <a:extLst>
                <a:ext uri="{FF2B5EF4-FFF2-40B4-BE49-F238E27FC236}">
                  <a16:creationId xmlns:a16="http://schemas.microsoft.com/office/drawing/2014/main" id="{1C759C38-D2C4-49B6-8094-7189FF40AE40}"/>
                </a:ext>
              </a:extLst>
            </p:cNvPr>
            <p:cNvSpPr/>
            <p:nvPr/>
          </p:nvSpPr>
          <p:spPr>
            <a:xfrm>
              <a:off x="5811313" y="3322802"/>
              <a:ext cx="110269" cy="122500"/>
            </a:xfrm>
            <a:custGeom>
              <a:avLst/>
              <a:gdLst/>
              <a:ahLst/>
              <a:cxnLst/>
              <a:rect l="l" t="t" r="r" b="b"/>
              <a:pathLst>
                <a:path w="126365" h="126365">
                  <a:moveTo>
                    <a:pt x="30566" y="0"/>
                  </a:moveTo>
                  <a:lnTo>
                    <a:pt x="0" y="30446"/>
                  </a:lnTo>
                  <a:lnTo>
                    <a:pt x="32476" y="63042"/>
                  </a:lnTo>
                  <a:lnTo>
                    <a:pt x="0" y="95638"/>
                  </a:lnTo>
                  <a:lnTo>
                    <a:pt x="30566" y="126084"/>
                  </a:lnTo>
                  <a:lnTo>
                    <a:pt x="62923" y="93608"/>
                  </a:lnTo>
                  <a:lnTo>
                    <a:pt x="123823" y="93608"/>
                  </a:lnTo>
                  <a:lnTo>
                    <a:pt x="93369" y="63042"/>
                  </a:lnTo>
                  <a:lnTo>
                    <a:pt x="123823" y="32476"/>
                  </a:lnTo>
                  <a:lnTo>
                    <a:pt x="62923" y="32476"/>
                  </a:lnTo>
                  <a:lnTo>
                    <a:pt x="30566" y="0"/>
                  </a:lnTo>
                  <a:close/>
                </a:path>
                <a:path w="126365" h="126365">
                  <a:moveTo>
                    <a:pt x="123823" y="93608"/>
                  </a:moveTo>
                  <a:lnTo>
                    <a:pt x="62923" y="93608"/>
                  </a:lnTo>
                  <a:lnTo>
                    <a:pt x="95280" y="126084"/>
                  </a:lnTo>
                  <a:lnTo>
                    <a:pt x="125846" y="95638"/>
                  </a:lnTo>
                  <a:lnTo>
                    <a:pt x="123823" y="93608"/>
                  </a:lnTo>
                  <a:close/>
                </a:path>
                <a:path w="126365" h="126365">
                  <a:moveTo>
                    <a:pt x="95280" y="0"/>
                  </a:moveTo>
                  <a:lnTo>
                    <a:pt x="62923" y="32476"/>
                  </a:lnTo>
                  <a:lnTo>
                    <a:pt x="123823" y="32476"/>
                  </a:lnTo>
                  <a:lnTo>
                    <a:pt x="125846" y="30446"/>
                  </a:lnTo>
                  <a:lnTo>
                    <a:pt x="9528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TextBox 197">
              <a:extLst>
                <a:ext uri="{FF2B5EF4-FFF2-40B4-BE49-F238E27FC236}">
                  <a16:creationId xmlns:a16="http://schemas.microsoft.com/office/drawing/2014/main" id="{115C950B-0265-521A-F7CA-D70514A14782}"/>
                </a:ext>
              </a:extLst>
            </p:cNvPr>
            <p:cNvSpPr txBox="1"/>
            <p:nvPr/>
          </p:nvSpPr>
          <p:spPr>
            <a:xfrm>
              <a:off x="7432889" y="4407402"/>
              <a:ext cx="88527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900" b="1" dirty="0"/>
                <a:t>ISTAN</a:t>
              </a:r>
              <a:r>
                <a:rPr lang="en-GB" sz="900" b="1" dirty="0"/>
                <a:t>BUL</a:t>
              </a:r>
            </a:p>
          </p:txBody>
        </p:sp>
        <p:sp>
          <p:nvSpPr>
            <p:cNvPr id="69" name="object 34">
              <a:extLst>
                <a:ext uri="{FF2B5EF4-FFF2-40B4-BE49-F238E27FC236}">
                  <a16:creationId xmlns:a16="http://schemas.microsoft.com/office/drawing/2014/main" id="{E5428C27-1409-705E-62C2-3E598701E5B1}"/>
                </a:ext>
              </a:extLst>
            </p:cNvPr>
            <p:cNvSpPr/>
            <p:nvPr/>
          </p:nvSpPr>
          <p:spPr>
            <a:xfrm>
              <a:off x="8104241" y="4406693"/>
              <a:ext cx="111742" cy="11284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0" name="object 34">
            <a:extLst>
              <a:ext uri="{FF2B5EF4-FFF2-40B4-BE49-F238E27FC236}">
                <a16:creationId xmlns:a16="http://schemas.microsoft.com/office/drawing/2014/main" id="{783716D1-5CC5-D1F2-B5ED-B54C5595F93C}"/>
              </a:ext>
            </a:extLst>
          </p:cNvPr>
          <p:cNvSpPr/>
          <p:nvPr/>
        </p:nvSpPr>
        <p:spPr>
          <a:xfrm>
            <a:off x="7687548" y="1803019"/>
            <a:ext cx="111742" cy="112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TextBox 281">
            <a:extLst>
              <a:ext uri="{FF2B5EF4-FFF2-40B4-BE49-F238E27FC236}">
                <a16:creationId xmlns:a16="http://schemas.microsoft.com/office/drawing/2014/main" id="{EC782F47-4A6A-7B0E-06CC-FD05B5A8CD31}"/>
              </a:ext>
            </a:extLst>
          </p:cNvPr>
          <p:cNvSpPr txBox="1"/>
          <p:nvPr/>
        </p:nvSpPr>
        <p:spPr>
          <a:xfrm>
            <a:off x="7832021" y="1743228"/>
            <a:ext cx="590418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800" dirty="0"/>
              <a:t>EU </a:t>
            </a:r>
            <a:r>
              <a:rPr lang="es-ES" sz="800" dirty="0" err="1"/>
              <a:t>Cities</a:t>
            </a:r>
            <a:r>
              <a:rPr lang="es-ES" sz="800" dirty="0"/>
              <a:t> </a:t>
            </a:r>
            <a:r>
              <a:rPr lang="es-ES" sz="800" dirty="0" err="1"/>
              <a:t>Mission</a:t>
            </a:r>
            <a:endParaRPr lang="en-GB" sz="800" dirty="0"/>
          </a:p>
        </p:txBody>
      </p:sp>
      <p:sp>
        <p:nvSpPr>
          <p:cNvPr id="72" name="Oval 174">
            <a:extLst>
              <a:ext uri="{FF2B5EF4-FFF2-40B4-BE49-F238E27FC236}">
                <a16:creationId xmlns:a16="http://schemas.microsoft.com/office/drawing/2014/main" id="{6AC67F5C-803D-DF79-0308-F3D2F0BFEC30}"/>
              </a:ext>
            </a:extLst>
          </p:cNvPr>
          <p:cNvSpPr/>
          <p:nvPr/>
        </p:nvSpPr>
        <p:spPr>
          <a:xfrm>
            <a:off x="262115" y="2896793"/>
            <a:ext cx="471961" cy="471961"/>
          </a:xfrm>
          <a:prstGeom prst="ellipse">
            <a:avLst/>
          </a:prstGeom>
          <a:solidFill>
            <a:schemeClr val="bg1"/>
          </a:solidFill>
          <a:ln>
            <a:solidFill>
              <a:srgbClr val="1AB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3" name="Graphic 179" descr="Target with solid fill">
            <a:extLst>
              <a:ext uri="{FF2B5EF4-FFF2-40B4-BE49-F238E27FC236}">
                <a16:creationId xmlns:a16="http://schemas.microsoft.com/office/drawing/2014/main" id="{2B76DEA1-2C01-5FFE-F19E-C08DBE475B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3692" y="2959681"/>
            <a:ext cx="358297" cy="358297"/>
          </a:xfrm>
          <a:prstGeom prst="rect">
            <a:avLst/>
          </a:prstGeom>
        </p:spPr>
      </p:pic>
      <p:sp>
        <p:nvSpPr>
          <p:cNvPr id="74" name="Rectangle: Rounded Corners 175">
            <a:extLst>
              <a:ext uri="{FF2B5EF4-FFF2-40B4-BE49-F238E27FC236}">
                <a16:creationId xmlns:a16="http://schemas.microsoft.com/office/drawing/2014/main" id="{9D24914D-1CF9-FF48-C0CC-FBD73B109C04}"/>
              </a:ext>
            </a:extLst>
          </p:cNvPr>
          <p:cNvSpPr/>
          <p:nvPr/>
        </p:nvSpPr>
        <p:spPr>
          <a:xfrm>
            <a:off x="257710" y="4847128"/>
            <a:ext cx="6436949" cy="1158418"/>
          </a:xfrm>
          <a:prstGeom prst="roundRect">
            <a:avLst>
              <a:gd name="adj" fmla="val 26232"/>
            </a:avLst>
          </a:prstGeom>
          <a:solidFill>
            <a:srgbClr val="DEF9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176">
            <a:extLst>
              <a:ext uri="{FF2B5EF4-FFF2-40B4-BE49-F238E27FC236}">
                <a16:creationId xmlns:a16="http://schemas.microsoft.com/office/drawing/2014/main" id="{A4EAC0B2-7AF2-6F2F-99D0-3C923F3B2ADC}"/>
              </a:ext>
            </a:extLst>
          </p:cNvPr>
          <p:cNvSpPr txBox="1"/>
          <p:nvPr/>
        </p:nvSpPr>
        <p:spPr>
          <a:xfrm>
            <a:off x="472428" y="4912039"/>
            <a:ext cx="60113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F3743"/>
                </a:solidFill>
              </a:rPr>
              <a:t>Define </a:t>
            </a:r>
            <a:r>
              <a:rPr lang="es-ES" sz="1600" b="1" dirty="0" err="1">
                <a:solidFill>
                  <a:srgbClr val="0F3743"/>
                </a:solidFill>
              </a:rPr>
              <a:t>key</a:t>
            </a:r>
            <a:r>
              <a:rPr lang="es-ES" sz="1600" b="1" dirty="0">
                <a:solidFill>
                  <a:srgbClr val="0F3743"/>
                </a:solidFill>
              </a:rPr>
              <a:t> </a:t>
            </a:r>
            <a:r>
              <a:rPr lang="es-ES" sz="1600" b="1" dirty="0" err="1">
                <a:solidFill>
                  <a:srgbClr val="0F3743"/>
                </a:solidFill>
              </a:rPr>
              <a:t>strategies</a:t>
            </a:r>
            <a:r>
              <a:rPr lang="es-ES" sz="1600" b="1" dirty="0">
                <a:solidFill>
                  <a:srgbClr val="0F3743"/>
                </a:solidFill>
              </a:rPr>
              <a:t> and </a:t>
            </a:r>
            <a:r>
              <a:rPr lang="es-ES" sz="1600" b="1" dirty="0" err="1">
                <a:solidFill>
                  <a:srgbClr val="0F3743"/>
                </a:solidFill>
              </a:rPr>
              <a:t>include</a:t>
            </a:r>
            <a:r>
              <a:rPr lang="es-ES" sz="1600" b="1" dirty="0">
                <a:solidFill>
                  <a:srgbClr val="0F3743"/>
                </a:solidFill>
              </a:rPr>
              <a:t> </a:t>
            </a:r>
            <a:r>
              <a:rPr lang="es-ES" sz="1600" b="1" dirty="0" err="1">
                <a:solidFill>
                  <a:srgbClr val="0F3743"/>
                </a:solidFill>
              </a:rPr>
              <a:t>them</a:t>
            </a:r>
            <a:r>
              <a:rPr lang="es-ES" sz="1600" b="1" dirty="0">
                <a:solidFill>
                  <a:srgbClr val="0F3743"/>
                </a:solidFill>
              </a:rPr>
              <a:t> en </a:t>
            </a:r>
            <a:r>
              <a:rPr lang="en-GB" sz="1600" b="1" dirty="0">
                <a:solidFill>
                  <a:srgbClr val="0F3743"/>
                </a:solidFill>
              </a:rPr>
              <a:t>‘15minCity Implementation  Guidebook  for Suburban Areas’, serving as guidelines for local authorities and practitioners</a:t>
            </a:r>
            <a:endParaRPr lang="en-GB" sz="1600" dirty="0">
              <a:solidFill>
                <a:srgbClr val="0F3743"/>
              </a:solidFill>
            </a:endParaRPr>
          </a:p>
        </p:txBody>
      </p:sp>
      <p:sp>
        <p:nvSpPr>
          <p:cNvPr id="78" name="Oval 174">
            <a:extLst>
              <a:ext uri="{FF2B5EF4-FFF2-40B4-BE49-F238E27FC236}">
                <a16:creationId xmlns:a16="http://schemas.microsoft.com/office/drawing/2014/main" id="{36E55EF3-DF8C-6EFB-943C-F30C411885CF}"/>
              </a:ext>
            </a:extLst>
          </p:cNvPr>
          <p:cNvSpPr/>
          <p:nvPr/>
        </p:nvSpPr>
        <p:spPr>
          <a:xfrm>
            <a:off x="242218" y="4697283"/>
            <a:ext cx="471961" cy="471961"/>
          </a:xfrm>
          <a:prstGeom prst="ellipse">
            <a:avLst/>
          </a:prstGeom>
          <a:solidFill>
            <a:schemeClr val="bg1"/>
          </a:solidFill>
          <a:ln>
            <a:solidFill>
              <a:srgbClr val="1ABE6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9" name="Graphic 180" descr="Document with solid fill">
            <a:extLst>
              <a:ext uri="{FF2B5EF4-FFF2-40B4-BE49-F238E27FC236}">
                <a16:creationId xmlns:a16="http://schemas.microsoft.com/office/drawing/2014/main" id="{71486D35-FB93-D44D-8729-56B93F8ACC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299049" y="4747610"/>
            <a:ext cx="358297" cy="358297"/>
          </a:xfrm>
          <a:prstGeom prst="rect">
            <a:avLst/>
          </a:prstGeom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A5DD99CE-7964-A662-D8BF-881DE2D6ED0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397" y="290805"/>
            <a:ext cx="1826396" cy="40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74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ACAB2C6-9BE9-BC40-C719-58D517EEA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Scaling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15mc </a:t>
            </a:r>
            <a:r>
              <a:rPr lang="es-ES" dirty="0" err="1"/>
              <a:t>beyond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core</a:t>
            </a:r>
            <a:endParaRPr lang="es-ES" dirty="0"/>
          </a:p>
        </p:txBody>
      </p:sp>
      <p:pic>
        <p:nvPicPr>
          <p:cNvPr id="11" name="Imagen 10" descr="Texto&#10;&#10;Descripción generada automáticamente">
            <a:extLst>
              <a:ext uri="{FF2B5EF4-FFF2-40B4-BE49-F238E27FC236}">
                <a16:creationId xmlns:a16="http://schemas.microsoft.com/office/drawing/2014/main" id="{2B56147B-449D-03AE-F471-C1429EB366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69" name="CuadroTexto 68">
            <a:extLst>
              <a:ext uri="{FF2B5EF4-FFF2-40B4-BE49-F238E27FC236}">
                <a16:creationId xmlns:a16="http://schemas.microsoft.com/office/drawing/2014/main" id="{564DC0DF-89D8-296E-3F29-5AA5A133F98F}"/>
              </a:ext>
            </a:extLst>
          </p:cNvPr>
          <p:cNvSpPr txBox="1"/>
          <p:nvPr/>
        </p:nvSpPr>
        <p:spPr>
          <a:xfrm>
            <a:off x="187763" y="1409606"/>
            <a:ext cx="4422337" cy="3406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fontAlgn="auto"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b="1" dirty="0" err="1">
                <a:solidFill>
                  <a:srgbClr val="19BF6C"/>
                </a:solidFill>
                <a:latin typeface="+mj-lt"/>
              </a:rPr>
              <a:t>Goal</a:t>
            </a:r>
            <a:endParaRPr lang="es-ES" b="1" dirty="0">
              <a:solidFill>
                <a:srgbClr val="19BF6C"/>
              </a:solidFill>
              <a:latin typeface="+mj-lt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dirty="0">
                <a:solidFill>
                  <a:srgbClr val="0F3743"/>
                </a:solidFill>
                <a:latin typeface="Poppins"/>
              </a:rPr>
              <a:t>Reduce the use of private cars and promote a modal shift by:</a:t>
            </a:r>
          </a:p>
          <a:p>
            <a:pPr marL="742950" lvl="1" indent="-285750" algn="just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F3743"/>
                </a:solidFill>
                <a:latin typeface="Poppins"/>
              </a:rPr>
              <a:t>Encouraging </a:t>
            </a:r>
            <a:r>
              <a:rPr lang="en-GB" b="1" dirty="0">
                <a:solidFill>
                  <a:srgbClr val="0F3743"/>
                </a:solidFill>
                <a:latin typeface="Poppins"/>
              </a:rPr>
              <a:t>sustainable and local travel </a:t>
            </a:r>
            <a:r>
              <a:rPr lang="en-GB" dirty="0">
                <a:solidFill>
                  <a:srgbClr val="0F3743"/>
                </a:solidFill>
                <a:latin typeface="Poppins"/>
              </a:rPr>
              <a:t>within the municipality</a:t>
            </a:r>
          </a:p>
          <a:p>
            <a:pPr marL="742950" lvl="1" indent="-285750" algn="just" defTabSz="9144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F3743"/>
                </a:solidFill>
                <a:latin typeface="Poppins"/>
              </a:rPr>
              <a:t>Achieving </a:t>
            </a:r>
            <a:r>
              <a:rPr lang="en-GB" b="1" dirty="0">
                <a:solidFill>
                  <a:srgbClr val="0F3743"/>
                </a:solidFill>
                <a:latin typeface="Poppins"/>
              </a:rPr>
              <a:t>more trips by public transport</a:t>
            </a:r>
            <a:r>
              <a:rPr lang="en-GB" dirty="0">
                <a:solidFill>
                  <a:srgbClr val="0F3743"/>
                </a:solidFill>
                <a:latin typeface="Poppins"/>
              </a:rPr>
              <a:t> to the central city</a:t>
            </a:r>
          </a:p>
          <a:p>
            <a:pPr marL="800100" lvl="1" indent="-342900" algn="just" defTabSz="914400">
              <a:spcBef>
                <a:spcPts val="1000"/>
              </a:spcBef>
              <a:buFontTx/>
              <a:buChar char="-"/>
              <a:defRPr/>
            </a:pPr>
            <a:endParaRPr lang="es-ES" sz="2000" dirty="0">
              <a:solidFill>
                <a:srgbClr val="0F3743"/>
              </a:solidFill>
              <a:latin typeface="Poppins"/>
            </a:endParaRPr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3F9249B8-D9D8-3F35-1790-4D2CC22674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05" t="15600" r="17730" b="11637"/>
          <a:stretch/>
        </p:blipFill>
        <p:spPr>
          <a:xfrm>
            <a:off x="5106956" y="986396"/>
            <a:ext cx="6633539" cy="664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78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D13E9-BEE4-9B09-466D-6B8B11713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BEB8430F-D74D-CC45-3A33-06039217D7CE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935294A-034C-27D3-8B46-81E982FF6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544" y="934165"/>
            <a:ext cx="9746033" cy="503805"/>
          </a:xfrm>
        </p:spPr>
        <p:txBody>
          <a:bodyPr/>
          <a:lstStyle/>
          <a:p>
            <a:r>
              <a:rPr lang="es-ES" dirty="0"/>
              <a:t>Case </a:t>
            </a:r>
            <a:r>
              <a:rPr lang="es-ES" dirty="0" err="1"/>
              <a:t>studies</a:t>
            </a:r>
            <a:r>
              <a:rPr lang="es-ES" dirty="0"/>
              <a:t>: Core </a:t>
            </a:r>
            <a:r>
              <a:rPr lang="es-ES" dirty="0" err="1"/>
              <a:t>city</a:t>
            </a:r>
            <a:r>
              <a:rPr lang="es-ES" dirty="0"/>
              <a:t> + </a:t>
            </a:r>
            <a:r>
              <a:rPr lang="es-ES" dirty="0" err="1"/>
              <a:t>Suburban</a:t>
            </a:r>
            <a:r>
              <a:rPr lang="es-ES" dirty="0"/>
              <a:t> ULL</a:t>
            </a:r>
            <a:r>
              <a:rPr lang="en-GB" b="0" dirty="0"/>
              <a:t>	</a:t>
            </a:r>
            <a:br>
              <a:rPr lang="en-GB" b="0" dirty="0"/>
            </a:br>
            <a:endParaRPr lang="es-ES" dirty="0"/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7AFA0265-6F1C-56DC-F0BD-D8DB9519B5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5A9C0B-6AB9-2454-93E2-497E1F21E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9987" y="6036694"/>
            <a:ext cx="3152025" cy="615566"/>
          </a:xfrm>
        </p:spPr>
        <p:txBody>
          <a:bodyPr/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Madrid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Las Rozas </a:t>
            </a:r>
            <a:endParaRPr lang="en-GB" sz="2000" b="1" dirty="0"/>
          </a:p>
          <a:p>
            <a:endParaRPr lang="en-GB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D6FEF52-44AE-1678-DC9F-ECA7C021D909}"/>
              </a:ext>
            </a:extLst>
          </p:cNvPr>
          <p:cNvSpPr txBox="1">
            <a:spLocks/>
          </p:cNvSpPr>
          <p:nvPr/>
        </p:nvSpPr>
        <p:spPr>
          <a:xfrm>
            <a:off x="5157716" y="3299432"/>
            <a:ext cx="2010489" cy="61914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Hamburg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 err="1"/>
              <a:t>Lurup</a:t>
            </a:r>
            <a:r>
              <a:rPr lang="en-US" sz="2000" b="1" dirty="0"/>
              <a:t> Altona </a:t>
            </a:r>
            <a:endParaRPr lang="en-GB" sz="2000" b="1" dirty="0"/>
          </a:p>
          <a:p>
            <a:endParaRPr lang="en-GB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E2176ECC-A5AB-1358-4F54-14B4537966A0}"/>
              </a:ext>
            </a:extLst>
          </p:cNvPr>
          <p:cNvSpPr txBox="1">
            <a:spLocks/>
          </p:cNvSpPr>
          <p:nvPr/>
        </p:nvSpPr>
        <p:spPr>
          <a:xfrm>
            <a:off x="776397" y="6018533"/>
            <a:ext cx="3152025" cy="6155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Lisboa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 err="1"/>
              <a:t>Alverca</a:t>
            </a:r>
            <a:r>
              <a:rPr lang="en-US" sz="2000" b="1" dirty="0"/>
              <a:t> do </a:t>
            </a:r>
            <a:r>
              <a:rPr lang="en-US" sz="2000" b="1" dirty="0" err="1"/>
              <a:t>Ribatejo</a:t>
            </a:r>
            <a:r>
              <a:rPr lang="en-US" sz="2000" dirty="0"/>
              <a:t> </a:t>
            </a:r>
            <a:endParaRPr lang="en-GB" sz="2000" dirty="0"/>
          </a:p>
          <a:p>
            <a:pPr algn="ctr"/>
            <a:endParaRPr lang="en-GB" dirty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6F8AB0AB-10E2-B24C-6435-4FC8E1A11CB4}"/>
              </a:ext>
            </a:extLst>
          </p:cNvPr>
          <p:cNvSpPr txBox="1">
            <a:spLocks/>
          </p:cNvSpPr>
          <p:nvPr/>
        </p:nvSpPr>
        <p:spPr>
          <a:xfrm>
            <a:off x="1475185" y="3358284"/>
            <a:ext cx="1862375" cy="58118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Debrecen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 err="1"/>
              <a:t>Kertváros</a:t>
            </a:r>
            <a:r>
              <a:rPr lang="en-US" sz="2000" b="1" dirty="0"/>
              <a:t> </a:t>
            </a:r>
            <a:endParaRPr lang="en-GB" sz="2000" b="1" dirty="0"/>
          </a:p>
          <a:p>
            <a:endParaRPr lang="en-GB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5DFCC1D7-D867-81F5-53CF-A8B68CBFAA81}"/>
              </a:ext>
            </a:extLst>
          </p:cNvPr>
          <p:cNvSpPr txBox="1">
            <a:spLocks/>
          </p:cNvSpPr>
          <p:nvPr/>
        </p:nvSpPr>
        <p:spPr>
          <a:xfrm>
            <a:off x="8665845" y="3307066"/>
            <a:ext cx="2478405" cy="4837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Istanbul </a:t>
            </a:r>
            <a:r>
              <a:rPr lang="en-US" sz="2000" b="1" dirty="0" err="1"/>
              <a:t>Küçükçekmece</a:t>
            </a:r>
            <a:r>
              <a:rPr lang="en-US" sz="2000" b="1" dirty="0"/>
              <a:t>  </a:t>
            </a:r>
            <a:endParaRPr lang="en-GB" sz="2000" b="1" dirty="0"/>
          </a:p>
          <a:p>
            <a:endParaRPr lang="en-GB" dirty="0"/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8107AFF5-B0AA-53C6-B808-5E55087E8A08}"/>
              </a:ext>
            </a:extLst>
          </p:cNvPr>
          <p:cNvSpPr txBox="1">
            <a:spLocks/>
          </p:cNvSpPr>
          <p:nvPr/>
        </p:nvSpPr>
        <p:spPr>
          <a:xfrm>
            <a:off x="7989570" y="6008733"/>
            <a:ext cx="3992754" cy="4505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0F3743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Turin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2000" b="1" dirty="0"/>
              <a:t>Settimo </a:t>
            </a:r>
            <a:r>
              <a:rPr lang="en-US" sz="2000" b="1" dirty="0" err="1"/>
              <a:t>Torinese</a:t>
            </a:r>
            <a:r>
              <a:rPr lang="en-US" sz="2000" b="1" dirty="0"/>
              <a:t> </a:t>
            </a:r>
            <a:endParaRPr lang="en-GB" sz="2000" b="1" dirty="0"/>
          </a:p>
          <a:p>
            <a:endParaRPr lang="en-GB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171E041-8D55-3FA9-6BDF-1D036AD283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857"/>
          <a:stretch>
            <a:fillRect/>
          </a:stretch>
        </p:blipFill>
        <p:spPr>
          <a:xfrm>
            <a:off x="1098654" y="1387539"/>
            <a:ext cx="2507509" cy="1640811"/>
          </a:xfrm>
          <a:prstGeom prst="rect">
            <a:avLst/>
          </a:prstGeom>
        </p:spPr>
      </p:pic>
      <p:pic>
        <p:nvPicPr>
          <p:cNvPr id="2059" name="Picture 11" descr="An aerial view of a city&#10;&#10;AI-generated content may be incorrect.">
            <a:extLst>
              <a:ext uri="{FF2B5EF4-FFF2-40B4-BE49-F238E27FC236}">
                <a16:creationId xmlns:a16="http://schemas.microsoft.com/office/drawing/2014/main" id="{4A3B7D61-2CE0-DD6B-9685-060FB0422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076" y="1387539"/>
            <a:ext cx="2599848" cy="173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Yabancıların yeni gözdesi Küçükçekmece! - BÖLGESEL HABERLER -  Baretdergisi.com Gayrimenkul ve İnşaat Haberleri, Picture">
            <a:extLst>
              <a:ext uri="{FF2B5EF4-FFF2-40B4-BE49-F238E27FC236}">
                <a16:creationId xmlns:a16="http://schemas.microsoft.com/office/drawing/2014/main" id="{8DB662EE-A23A-6AC6-01AF-57FC422F5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4108" y="1358972"/>
            <a:ext cx="2841878" cy="173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An aerial view of a city&#10;&#10;AI-generated content may be incorrect.">
            <a:extLst>
              <a:ext uri="{FF2B5EF4-FFF2-40B4-BE49-F238E27FC236}">
                <a16:creationId xmlns:a16="http://schemas.microsoft.com/office/drawing/2014/main" id="{982DEF81-6640-EA9D-793D-796D2B0F0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221" y="4112377"/>
            <a:ext cx="2669214" cy="192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5688AD7B-45CB-F3BD-71AE-B36E9224BF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3911" y="4026994"/>
            <a:ext cx="3018101" cy="200970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3924A68-062A-FFFB-DB79-7EF836A41D0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297" t="6937" r="16500"/>
          <a:stretch>
            <a:fillRect/>
          </a:stretch>
        </p:blipFill>
        <p:spPr>
          <a:xfrm>
            <a:off x="8468488" y="4005656"/>
            <a:ext cx="2841878" cy="1941228"/>
          </a:xfrm>
          <a:prstGeom prst="rect">
            <a:avLst/>
          </a:prstGeom>
        </p:spPr>
      </p:pic>
      <p:sp>
        <p:nvSpPr>
          <p:cNvPr id="2" name="object 32">
            <a:extLst>
              <a:ext uri="{FF2B5EF4-FFF2-40B4-BE49-F238E27FC236}">
                <a16:creationId xmlns:a16="http://schemas.microsoft.com/office/drawing/2014/main" id="{F8A38EA2-C2A6-B31C-7E7B-06FC876E46F6}"/>
              </a:ext>
            </a:extLst>
          </p:cNvPr>
          <p:cNvSpPr/>
          <p:nvPr/>
        </p:nvSpPr>
        <p:spPr>
          <a:xfrm>
            <a:off x="4761075" y="4112261"/>
            <a:ext cx="251861" cy="1922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36">
            <a:extLst>
              <a:ext uri="{FF2B5EF4-FFF2-40B4-BE49-F238E27FC236}">
                <a16:creationId xmlns:a16="http://schemas.microsoft.com/office/drawing/2014/main" id="{699B8573-828D-7EC9-707E-14AECD202D3E}"/>
              </a:ext>
            </a:extLst>
          </p:cNvPr>
          <p:cNvSpPr/>
          <p:nvPr/>
        </p:nvSpPr>
        <p:spPr>
          <a:xfrm>
            <a:off x="1093653" y="4168595"/>
            <a:ext cx="252468" cy="1936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1">
            <a:extLst>
              <a:ext uri="{FF2B5EF4-FFF2-40B4-BE49-F238E27FC236}">
                <a16:creationId xmlns:a16="http://schemas.microsoft.com/office/drawing/2014/main" id="{742346D9-2170-7F3E-5689-4369EFF3C0C1}"/>
              </a:ext>
            </a:extLst>
          </p:cNvPr>
          <p:cNvSpPr/>
          <p:nvPr/>
        </p:nvSpPr>
        <p:spPr>
          <a:xfrm>
            <a:off x="8538703" y="4094687"/>
            <a:ext cx="254284" cy="1936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5">
            <a:extLst>
              <a:ext uri="{FF2B5EF4-FFF2-40B4-BE49-F238E27FC236}">
                <a16:creationId xmlns:a16="http://schemas.microsoft.com/office/drawing/2014/main" id="{BDEE09A0-4D5A-474E-9B4C-EA0A8CD3CC74}"/>
              </a:ext>
            </a:extLst>
          </p:cNvPr>
          <p:cNvSpPr/>
          <p:nvPr/>
        </p:nvSpPr>
        <p:spPr>
          <a:xfrm>
            <a:off x="1161829" y="1464490"/>
            <a:ext cx="254284" cy="1916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6">
            <a:extLst>
              <a:ext uri="{FF2B5EF4-FFF2-40B4-BE49-F238E27FC236}">
                <a16:creationId xmlns:a16="http://schemas.microsoft.com/office/drawing/2014/main" id="{73785DF1-CA43-09E3-E271-24DBF3B62B97}"/>
              </a:ext>
            </a:extLst>
          </p:cNvPr>
          <p:cNvSpPr/>
          <p:nvPr/>
        </p:nvSpPr>
        <p:spPr>
          <a:xfrm>
            <a:off x="4887005" y="1422658"/>
            <a:ext cx="251861" cy="1916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48">
            <a:extLst>
              <a:ext uri="{FF2B5EF4-FFF2-40B4-BE49-F238E27FC236}">
                <a16:creationId xmlns:a16="http://schemas.microsoft.com/office/drawing/2014/main" id="{DC03CAC7-9930-49AF-5551-6EBE9BC9E2F7}"/>
              </a:ext>
            </a:extLst>
          </p:cNvPr>
          <p:cNvSpPr/>
          <p:nvPr/>
        </p:nvSpPr>
        <p:spPr>
          <a:xfrm>
            <a:off x="8540519" y="1444932"/>
            <a:ext cx="252468" cy="19229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0523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90E35-9DC6-0008-8C6D-CE40DA7D5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9490589F-4ECD-9649-2270-9B15CD4F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881" y="423707"/>
            <a:ext cx="9746033" cy="503805"/>
          </a:xfrm>
        </p:spPr>
        <p:txBody>
          <a:bodyPr/>
          <a:lstStyle/>
          <a:p>
            <a:r>
              <a:rPr lang="es-ES" dirty="0"/>
              <a:t>Case </a:t>
            </a:r>
            <a:r>
              <a:rPr lang="es-ES" dirty="0" err="1"/>
              <a:t>studies</a:t>
            </a:r>
            <a:r>
              <a:rPr lang="es-ES" dirty="0"/>
              <a:t>: </a:t>
            </a:r>
            <a:r>
              <a:rPr lang="es-ES" dirty="0" err="1"/>
              <a:t>Suburban</a:t>
            </a:r>
            <a:r>
              <a:rPr lang="es-ES" dirty="0"/>
              <a:t> Urban Living Labs</a:t>
            </a:r>
          </a:p>
        </p:txBody>
      </p:sp>
      <p:pic>
        <p:nvPicPr>
          <p:cNvPr id="8" name="Imagen 7" descr="Texto&#10;&#10;Descripción generada automáticamente">
            <a:extLst>
              <a:ext uri="{FF2B5EF4-FFF2-40B4-BE49-F238E27FC236}">
                <a16:creationId xmlns:a16="http://schemas.microsoft.com/office/drawing/2014/main" id="{938D5C48-C7EC-5C97-5086-CCA772DD43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graphicFrame>
        <p:nvGraphicFramePr>
          <p:cNvPr id="24" name="Tabla 23">
            <a:extLst>
              <a:ext uri="{FF2B5EF4-FFF2-40B4-BE49-F238E27FC236}">
                <a16:creationId xmlns:a16="http://schemas.microsoft.com/office/drawing/2014/main" id="{072E473C-4A2B-FAD1-191C-5BE5B905C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08113"/>
              </p:ext>
            </p:extLst>
          </p:nvPr>
        </p:nvGraphicFramePr>
        <p:xfrm>
          <a:off x="310471" y="1752541"/>
          <a:ext cx="11074872" cy="4591123"/>
        </p:xfrm>
        <a:graphic>
          <a:graphicData uri="http://schemas.openxmlformats.org/drawingml/2006/table">
            <a:tbl>
              <a:tblPr/>
              <a:tblGrid>
                <a:gridCol w="946353">
                  <a:extLst>
                    <a:ext uri="{9D8B030D-6E8A-4147-A177-3AD203B41FA5}">
                      <a16:colId xmlns:a16="http://schemas.microsoft.com/office/drawing/2014/main" val="3821172336"/>
                    </a:ext>
                  </a:extLst>
                </a:gridCol>
                <a:gridCol w="1340668">
                  <a:extLst>
                    <a:ext uri="{9D8B030D-6E8A-4147-A177-3AD203B41FA5}">
                      <a16:colId xmlns:a16="http://schemas.microsoft.com/office/drawing/2014/main" val="1284517841"/>
                    </a:ext>
                  </a:extLst>
                </a:gridCol>
                <a:gridCol w="1451386">
                  <a:extLst>
                    <a:ext uri="{9D8B030D-6E8A-4147-A177-3AD203B41FA5}">
                      <a16:colId xmlns:a16="http://schemas.microsoft.com/office/drawing/2014/main" val="2004268587"/>
                    </a:ext>
                  </a:extLst>
                </a:gridCol>
                <a:gridCol w="1326943">
                  <a:extLst>
                    <a:ext uri="{9D8B030D-6E8A-4147-A177-3AD203B41FA5}">
                      <a16:colId xmlns:a16="http://schemas.microsoft.com/office/drawing/2014/main" val="4010086082"/>
                    </a:ext>
                  </a:extLst>
                </a:gridCol>
                <a:gridCol w="1339703">
                  <a:extLst>
                    <a:ext uri="{9D8B030D-6E8A-4147-A177-3AD203B41FA5}">
                      <a16:colId xmlns:a16="http://schemas.microsoft.com/office/drawing/2014/main" val="2578522571"/>
                    </a:ext>
                  </a:extLst>
                </a:gridCol>
                <a:gridCol w="1437176">
                  <a:extLst>
                    <a:ext uri="{9D8B030D-6E8A-4147-A177-3AD203B41FA5}">
                      <a16:colId xmlns:a16="http://schemas.microsoft.com/office/drawing/2014/main" val="392553154"/>
                    </a:ext>
                  </a:extLst>
                </a:gridCol>
                <a:gridCol w="1686808">
                  <a:extLst>
                    <a:ext uri="{9D8B030D-6E8A-4147-A177-3AD203B41FA5}">
                      <a16:colId xmlns:a16="http://schemas.microsoft.com/office/drawing/2014/main" val="2193305839"/>
                    </a:ext>
                  </a:extLst>
                </a:gridCol>
                <a:gridCol w="1545835">
                  <a:extLst>
                    <a:ext uri="{9D8B030D-6E8A-4147-A177-3AD203B41FA5}">
                      <a16:colId xmlns:a16="http://schemas.microsoft.com/office/drawing/2014/main" val="2114443650"/>
                    </a:ext>
                  </a:extLst>
                </a:gridCol>
              </a:tblGrid>
              <a:tr h="15959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 </a:t>
                      </a:r>
                      <a:r>
                        <a:rPr lang="es-ES" sz="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8" marR="9118" marT="9118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Population </a:t>
                      </a:r>
                      <a:b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inhabitants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Density </a:t>
                      </a:r>
                      <a:b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CA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inh</a:t>
                      </a: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/km2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Built-up area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(%) 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Motorisation rate </a:t>
                      </a:r>
                      <a:b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</a:b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(cars/1000 </a:t>
                      </a:r>
                      <a:r>
                        <a:rPr lang="en-CA" sz="1400" b="0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inh</a:t>
                      </a: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)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Share of car traffic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(%)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Share of Public Transport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CA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(%)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665997"/>
                  </a:ext>
                </a:extLst>
              </a:tr>
              <a:tr h="41469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Hungary</a:t>
                      </a:r>
                      <a:endParaRPr lang="es-ES" sz="1600" b="1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Debrezen</a:t>
                      </a: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Kertváros</a:t>
                      </a:r>
                      <a:r>
                        <a:rPr lang="es-E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70.000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2.539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356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422751"/>
                  </a:ext>
                </a:extLst>
              </a:tr>
              <a:tr h="4523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Germany</a:t>
                      </a:r>
                      <a:endParaRPr lang="es-ES" sz="1600" b="1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Hamburgo-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Lurup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37.451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5.952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496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322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7030A0"/>
                          </a:solidFill>
                          <a:effectLst/>
                          <a:latin typeface="Aptos Narrow" panose="020B0004020202020204" pitchFamily="34" charset="0"/>
                        </a:rPr>
                        <a:t>19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585155"/>
                  </a:ext>
                </a:extLst>
              </a:tr>
              <a:tr h="47753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Turkey</a:t>
                      </a:r>
                      <a:endParaRPr lang="es-ES" sz="1600" b="1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Istambul</a:t>
                      </a: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Küçükçekmece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792.030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17.977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93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16839"/>
                  </a:ext>
                </a:extLst>
              </a:tr>
              <a:tr h="50266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Portugal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Lisbon-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Alverça</a:t>
                      </a:r>
                      <a:r>
                        <a:rPr lang="es-E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 do Ribatejo</a:t>
                      </a:r>
                      <a:r>
                        <a:rPr lang="es-E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32.273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1.668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609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4D7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65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814490"/>
                  </a:ext>
                </a:extLst>
              </a:tr>
              <a:tr h="47753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Spain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Madrid-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Las Rozas</a:t>
                      </a:r>
                      <a:r>
                        <a:rPr lang="es-E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98.590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A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1.639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537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70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344974"/>
                  </a:ext>
                </a:extLst>
              </a:tr>
              <a:tr h="50266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6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Italy</a:t>
                      </a:r>
                      <a:endParaRPr lang="es-ES" sz="1600" b="1" i="1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s-ES" sz="1400" b="1" i="1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Turin-</a:t>
                      </a:r>
                    </a:p>
                    <a:p>
                      <a:pPr algn="l" rtl="0" fontAlgn="ctr"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Settimo </a:t>
                      </a:r>
                      <a:r>
                        <a:rPr lang="es-ES" sz="14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Torinese</a:t>
                      </a:r>
                      <a:r>
                        <a:rPr lang="es-E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  <a:endParaRPr lang="es-ES" sz="1400" b="1" i="0" u="none" strike="noStrike" dirty="0">
                        <a:solidFill>
                          <a:srgbClr val="0070C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45.693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1.464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650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E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9118" marR="9118" marT="9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3460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422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AD10CA31-1F12-48D9-29D1-9A741A4F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FORTHCOMING </a:t>
            </a:r>
            <a:r>
              <a:rPr lang="es-ES" dirty="0" err="1"/>
              <a:t>Consortium</a:t>
            </a:r>
            <a:endParaRPr lang="en-GB" dirty="0"/>
          </a:p>
        </p:txBody>
      </p:sp>
      <p:pic>
        <p:nvPicPr>
          <p:cNvPr id="56" name="Imagen 55">
            <a:extLst>
              <a:ext uri="{FF2B5EF4-FFF2-40B4-BE49-F238E27FC236}">
                <a16:creationId xmlns:a16="http://schemas.microsoft.com/office/drawing/2014/main" id="{3CAF92DD-7E5F-590B-07DF-36689B0B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106" y="1229901"/>
            <a:ext cx="8815800" cy="5400937"/>
          </a:xfrm>
          <a:prstGeom prst="rect">
            <a:avLst/>
          </a:prstGeom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C2391D7C-0F0C-8EFE-84BB-6478E6D90597}"/>
              </a:ext>
            </a:extLst>
          </p:cNvPr>
          <p:cNvSpPr txBox="1"/>
          <p:nvPr/>
        </p:nvSpPr>
        <p:spPr>
          <a:xfrm>
            <a:off x="389267" y="1348800"/>
            <a:ext cx="172364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>
                <a:solidFill>
                  <a:srgbClr val="0070C0"/>
                </a:solidFill>
              </a:rPr>
              <a:t>Coordinator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UPM</a:t>
            </a:r>
          </a:p>
          <a:p>
            <a:endParaRPr lang="es-ES" sz="1600" dirty="0">
              <a:solidFill>
                <a:srgbClr val="0F3743"/>
              </a:solidFill>
            </a:endParaRPr>
          </a:p>
          <a:p>
            <a:r>
              <a:rPr lang="es-ES" sz="1600" i="1" dirty="0" err="1">
                <a:solidFill>
                  <a:srgbClr val="0070C0"/>
                </a:solidFill>
              </a:rPr>
              <a:t>Partners</a:t>
            </a:r>
            <a:endParaRPr lang="es-ES" sz="1600" i="1" dirty="0">
              <a:solidFill>
                <a:srgbClr val="0070C0"/>
              </a:solidFill>
            </a:endParaRPr>
          </a:p>
          <a:p>
            <a:r>
              <a:rPr lang="es-ES" sz="1600" b="1" dirty="0" err="1">
                <a:solidFill>
                  <a:srgbClr val="0F3743"/>
                </a:solidFill>
              </a:rPr>
              <a:t>Eurocities</a:t>
            </a:r>
            <a:endParaRPr lang="es-ES" sz="1600" b="1" dirty="0">
              <a:solidFill>
                <a:srgbClr val="0F3743"/>
              </a:solidFill>
            </a:endParaRPr>
          </a:p>
          <a:p>
            <a:r>
              <a:rPr lang="es-ES" sz="1600" b="1" dirty="0">
                <a:solidFill>
                  <a:srgbClr val="0F3743"/>
                </a:solidFill>
              </a:rPr>
              <a:t>HCU </a:t>
            </a:r>
          </a:p>
          <a:p>
            <a:r>
              <a:rPr lang="es-ES" sz="1600" b="1" dirty="0" err="1">
                <a:solidFill>
                  <a:srgbClr val="0F3743"/>
                </a:solidFill>
              </a:rPr>
              <a:t>Sztaki</a:t>
            </a:r>
            <a:r>
              <a:rPr lang="es-ES" sz="1600" b="1" dirty="0">
                <a:solidFill>
                  <a:srgbClr val="0F3743"/>
                </a:solidFill>
              </a:rPr>
              <a:t> - BME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Polito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IST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ITU</a:t>
            </a:r>
          </a:p>
          <a:p>
            <a:r>
              <a:rPr lang="es-ES" sz="1600" b="1" dirty="0" err="1">
                <a:solidFill>
                  <a:srgbClr val="0F3743"/>
                </a:solidFill>
              </a:rPr>
              <a:t>Parabol</a:t>
            </a:r>
            <a:endParaRPr lang="es-ES" sz="1600" b="1" dirty="0">
              <a:solidFill>
                <a:srgbClr val="0F3743"/>
              </a:solidFill>
            </a:endParaRPr>
          </a:p>
          <a:p>
            <a:endParaRPr lang="es-ES" sz="1600" b="1" dirty="0">
              <a:solidFill>
                <a:srgbClr val="0F3743"/>
              </a:solidFill>
            </a:endParaRPr>
          </a:p>
          <a:p>
            <a:r>
              <a:rPr lang="es-ES" sz="1600" i="1" dirty="0" err="1">
                <a:solidFill>
                  <a:srgbClr val="0070C0"/>
                </a:solidFill>
              </a:rPr>
              <a:t>Cities&amp;Regions</a:t>
            </a:r>
            <a:endParaRPr lang="es-ES" sz="1600" i="1" dirty="0">
              <a:solidFill>
                <a:srgbClr val="0070C0"/>
              </a:solidFill>
            </a:endParaRPr>
          </a:p>
          <a:p>
            <a:r>
              <a:rPr lang="es-ES" sz="1600" b="1" dirty="0">
                <a:solidFill>
                  <a:srgbClr val="0F3743"/>
                </a:solidFill>
              </a:rPr>
              <a:t>Las Rozas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Madrid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Settimo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Torino</a:t>
            </a:r>
          </a:p>
          <a:p>
            <a:r>
              <a:rPr lang="es-ES" sz="1600" b="1" dirty="0" err="1">
                <a:solidFill>
                  <a:srgbClr val="0F3743"/>
                </a:solidFill>
              </a:rPr>
              <a:t>Debrezen</a:t>
            </a:r>
            <a:endParaRPr lang="es-ES" sz="1600" b="1" dirty="0">
              <a:solidFill>
                <a:srgbClr val="0F3743"/>
              </a:solidFill>
            </a:endParaRPr>
          </a:p>
          <a:p>
            <a:r>
              <a:rPr lang="es-ES" sz="1600" b="1" dirty="0">
                <a:solidFill>
                  <a:srgbClr val="0F3743"/>
                </a:solidFill>
              </a:rPr>
              <a:t>Villafranca</a:t>
            </a:r>
          </a:p>
          <a:p>
            <a:r>
              <a:rPr lang="es-ES" sz="1600" b="1" dirty="0">
                <a:solidFill>
                  <a:srgbClr val="0F3743"/>
                </a:solidFill>
              </a:rPr>
              <a:t>Hamburg</a:t>
            </a:r>
          </a:p>
          <a:p>
            <a:r>
              <a:rPr lang="es-ES" sz="1600" b="1" dirty="0" err="1">
                <a:solidFill>
                  <a:srgbClr val="0F3743"/>
                </a:solidFill>
              </a:rPr>
              <a:t>Istambul</a:t>
            </a:r>
            <a:endParaRPr lang="en-GB" sz="1600" b="1" dirty="0">
              <a:solidFill>
                <a:srgbClr val="0F3743"/>
              </a:solidFill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3B0770A0-B646-3F1B-81F5-7016CDCB1A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563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9CE14-0E1D-417A-BF30-880C1A578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8" name="Conector recto 1077">
            <a:extLst>
              <a:ext uri="{FF2B5EF4-FFF2-40B4-BE49-F238E27FC236}">
                <a16:creationId xmlns:a16="http://schemas.microsoft.com/office/drawing/2014/main" id="{F90D4090-CCD1-1642-F045-4168244086B9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156328" y="3323180"/>
            <a:ext cx="0" cy="1046662"/>
          </a:xfrm>
          <a:prstGeom prst="line">
            <a:avLst/>
          </a:prstGeom>
          <a:ln w="19050">
            <a:solidFill>
              <a:srgbClr val="E77D7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7" name="Rectángulo: esquinas redondeadas 1076">
            <a:extLst>
              <a:ext uri="{FF2B5EF4-FFF2-40B4-BE49-F238E27FC236}">
                <a16:creationId xmlns:a16="http://schemas.microsoft.com/office/drawing/2014/main" id="{46FD0345-960A-C710-C6DD-5C7EF3AA710D}"/>
              </a:ext>
            </a:extLst>
          </p:cNvPr>
          <p:cNvSpPr/>
          <p:nvPr/>
        </p:nvSpPr>
        <p:spPr>
          <a:xfrm>
            <a:off x="822474" y="4360312"/>
            <a:ext cx="1176674" cy="343323"/>
          </a:xfrm>
          <a:prstGeom prst="roundRect">
            <a:avLst/>
          </a:prstGeom>
          <a:solidFill>
            <a:srgbClr val="E77D7D"/>
          </a:solidFill>
          <a:ln>
            <a:solidFill>
              <a:srgbClr val="E77D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49" name="Conector recto 1048">
            <a:extLst>
              <a:ext uri="{FF2B5EF4-FFF2-40B4-BE49-F238E27FC236}">
                <a16:creationId xmlns:a16="http://schemas.microsoft.com/office/drawing/2014/main" id="{321C0B3C-52F5-86EE-7E6F-D65046DD9AD1}"/>
              </a:ext>
            </a:extLst>
          </p:cNvPr>
          <p:cNvCxnSpPr>
            <a:cxnSpLocks/>
          </p:cNvCxnSpPr>
          <p:nvPr/>
        </p:nvCxnSpPr>
        <p:spPr>
          <a:xfrm>
            <a:off x="10238093" y="3484403"/>
            <a:ext cx="0" cy="626996"/>
          </a:xfrm>
          <a:prstGeom prst="line">
            <a:avLst/>
          </a:prstGeom>
          <a:ln w="19050">
            <a:solidFill>
              <a:srgbClr val="C275E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Conector recto 1047">
            <a:extLst>
              <a:ext uri="{FF2B5EF4-FFF2-40B4-BE49-F238E27FC236}">
                <a16:creationId xmlns:a16="http://schemas.microsoft.com/office/drawing/2014/main" id="{D7635162-98B5-F4E2-1DB8-7FC6C7C16710}"/>
              </a:ext>
            </a:extLst>
          </p:cNvPr>
          <p:cNvCxnSpPr>
            <a:cxnSpLocks/>
          </p:cNvCxnSpPr>
          <p:nvPr/>
        </p:nvCxnSpPr>
        <p:spPr>
          <a:xfrm>
            <a:off x="8780634" y="2609087"/>
            <a:ext cx="0" cy="626996"/>
          </a:xfrm>
          <a:prstGeom prst="line">
            <a:avLst/>
          </a:prstGeom>
          <a:ln w="19050">
            <a:solidFill>
              <a:srgbClr val="C275E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ector recto 1045">
            <a:extLst>
              <a:ext uri="{FF2B5EF4-FFF2-40B4-BE49-F238E27FC236}">
                <a16:creationId xmlns:a16="http://schemas.microsoft.com/office/drawing/2014/main" id="{AD467C58-2840-2ACC-2DD8-9170D102F6E8}"/>
              </a:ext>
            </a:extLst>
          </p:cNvPr>
          <p:cNvCxnSpPr>
            <a:cxnSpLocks/>
          </p:cNvCxnSpPr>
          <p:nvPr/>
        </p:nvCxnSpPr>
        <p:spPr>
          <a:xfrm>
            <a:off x="7599534" y="3371850"/>
            <a:ext cx="0" cy="626996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9" name="Conector recto 1038">
            <a:extLst>
              <a:ext uri="{FF2B5EF4-FFF2-40B4-BE49-F238E27FC236}">
                <a16:creationId xmlns:a16="http://schemas.microsoft.com/office/drawing/2014/main" id="{EFF141F3-51F7-D67D-0A40-43B3A8628A28}"/>
              </a:ext>
            </a:extLst>
          </p:cNvPr>
          <p:cNvCxnSpPr>
            <a:cxnSpLocks/>
          </p:cNvCxnSpPr>
          <p:nvPr/>
        </p:nvCxnSpPr>
        <p:spPr>
          <a:xfrm>
            <a:off x="5781284" y="3371850"/>
            <a:ext cx="0" cy="1147045"/>
          </a:xfrm>
          <a:prstGeom prst="line">
            <a:avLst/>
          </a:prstGeom>
          <a:ln w="19050">
            <a:solidFill>
              <a:srgbClr val="E472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Conector recto 1037">
            <a:extLst>
              <a:ext uri="{FF2B5EF4-FFF2-40B4-BE49-F238E27FC236}">
                <a16:creationId xmlns:a16="http://schemas.microsoft.com/office/drawing/2014/main" id="{702B9359-AE50-2E57-2BB2-E7FCF5E45DF0}"/>
              </a:ext>
            </a:extLst>
          </p:cNvPr>
          <p:cNvCxnSpPr/>
          <p:nvPr/>
        </p:nvCxnSpPr>
        <p:spPr>
          <a:xfrm>
            <a:off x="5127521" y="2629607"/>
            <a:ext cx="0" cy="627774"/>
          </a:xfrm>
          <a:prstGeom prst="line">
            <a:avLst/>
          </a:prstGeom>
          <a:ln w="19050">
            <a:solidFill>
              <a:srgbClr val="E4729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Conector recto 1030">
            <a:extLst>
              <a:ext uri="{FF2B5EF4-FFF2-40B4-BE49-F238E27FC236}">
                <a16:creationId xmlns:a16="http://schemas.microsoft.com/office/drawing/2014/main" id="{891894F0-6E55-C250-1CC9-DCE8C3A8D000}"/>
              </a:ext>
            </a:extLst>
          </p:cNvPr>
          <p:cNvCxnSpPr/>
          <p:nvPr/>
        </p:nvCxnSpPr>
        <p:spPr>
          <a:xfrm>
            <a:off x="1973654" y="2571019"/>
            <a:ext cx="0" cy="627774"/>
          </a:xfrm>
          <a:prstGeom prst="line">
            <a:avLst/>
          </a:prstGeom>
          <a:ln w="19050">
            <a:solidFill>
              <a:srgbClr val="77E2E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ángulo 51">
            <a:extLst>
              <a:ext uri="{FF2B5EF4-FFF2-40B4-BE49-F238E27FC236}">
                <a16:creationId xmlns:a16="http://schemas.microsoft.com/office/drawing/2014/main" id="{28D4C7C3-678E-5728-B4C1-4E5F20A14D54}"/>
              </a:ext>
            </a:extLst>
          </p:cNvPr>
          <p:cNvSpPr/>
          <p:nvPr/>
        </p:nvSpPr>
        <p:spPr>
          <a:xfrm>
            <a:off x="767269" y="3183978"/>
            <a:ext cx="105704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EF9EB"/>
              </a:solidFill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C5096A74-2A30-47C9-E2E9-106E46FFECC8}"/>
              </a:ext>
            </a:extLst>
          </p:cNvPr>
          <p:cNvSpPr/>
          <p:nvPr/>
        </p:nvSpPr>
        <p:spPr>
          <a:xfrm>
            <a:off x="1481651" y="1799640"/>
            <a:ext cx="685315" cy="304800"/>
          </a:xfrm>
          <a:prstGeom prst="roundRect">
            <a:avLst/>
          </a:prstGeom>
          <a:noFill/>
          <a:ln w="28575">
            <a:solidFill>
              <a:srgbClr val="77E2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77E2ED"/>
                </a:solidFill>
              </a:rPr>
              <a:t>WP2</a:t>
            </a:r>
            <a:endParaRPr lang="en-GB" sz="1400" b="1" dirty="0">
              <a:solidFill>
                <a:srgbClr val="77E2ED"/>
              </a:solidFill>
            </a:endParaRPr>
          </a:p>
        </p:txBody>
      </p:sp>
      <p:sp>
        <p:nvSpPr>
          <p:cNvPr id="53" name="Rectángulo: esquinas redondeadas 52">
            <a:extLst>
              <a:ext uri="{FF2B5EF4-FFF2-40B4-BE49-F238E27FC236}">
                <a16:creationId xmlns:a16="http://schemas.microsoft.com/office/drawing/2014/main" id="{1FA8C3D4-FDCB-2B08-9E1F-A1F76E562783}"/>
              </a:ext>
            </a:extLst>
          </p:cNvPr>
          <p:cNvSpPr/>
          <p:nvPr/>
        </p:nvSpPr>
        <p:spPr>
          <a:xfrm>
            <a:off x="428148" y="2069757"/>
            <a:ext cx="1800405" cy="501262"/>
          </a:xfrm>
          <a:prstGeom prst="roundRect">
            <a:avLst/>
          </a:prstGeom>
          <a:solidFill>
            <a:srgbClr val="77E2ED"/>
          </a:solidFill>
          <a:ln>
            <a:solidFill>
              <a:srgbClr val="77E2E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55503E22-E972-C205-CF04-F4063DAF88F6}"/>
              </a:ext>
            </a:extLst>
          </p:cNvPr>
          <p:cNvSpPr/>
          <p:nvPr/>
        </p:nvSpPr>
        <p:spPr>
          <a:xfrm>
            <a:off x="9108451" y="3170780"/>
            <a:ext cx="2764720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9162453A-4D9C-C8F2-4E18-B6641F60AAD8}"/>
              </a:ext>
            </a:extLst>
          </p:cNvPr>
          <p:cNvSpPr/>
          <p:nvPr/>
        </p:nvSpPr>
        <p:spPr>
          <a:xfrm>
            <a:off x="4686737" y="3180539"/>
            <a:ext cx="4421713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78225CAA-7D58-E28D-06B8-9432790F48A9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10C32BE-EAF7-BFAF-EC36-4180F70B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Key </a:t>
            </a:r>
            <a:r>
              <a:rPr lang="es-ES" dirty="0" err="1"/>
              <a:t>activities</a:t>
            </a:r>
            <a:r>
              <a:rPr lang="es-ES" dirty="0"/>
              <a:t> -  Timeline</a:t>
            </a:r>
            <a:endParaRPr lang="en-GB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B6B54C9-B31F-B978-8BE2-19BB13E6F097}"/>
              </a:ext>
            </a:extLst>
          </p:cNvPr>
          <p:cNvSpPr/>
          <p:nvPr/>
        </p:nvSpPr>
        <p:spPr>
          <a:xfrm>
            <a:off x="1563641" y="3175010"/>
            <a:ext cx="3229987" cy="304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EF9EB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6419A037-B2C5-FF5D-FB5B-5D926C87199D}"/>
              </a:ext>
            </a:extLst>
          </p:cNvPr>
          <p:cNvSpPr txBox="1">
            <a:spLocks/>
          </p:cNvSpPr>
          <p:nvPr/>
        </p:nvSpPr>
        <p:spPr>
          <a:xfrm>
            <a:off x="1156328" y="2943494"/>
            <a:ext cx="765970" cy="759372"/>
          </a:xfrm>
          <a:prstGeom prst="ellipse">
            <a:avLst/>
          </a:prstGeom>
          <a:solidFill>
            <a:srgbClr val="0F3743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schemeClr val="bg1"/>
                </a:solidFill>
                <a:latin typeface="Arial Black"/>
              </a:rPr>
              <a:t>2024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19F488FF-3F5B-CA5B-86DC-B4E7C73E4C61}"/>
              </a:ext>
            </a:extLst>
          </p:cNvPr>
          <p:cNvSpPr txBox="1">
            <a:spLocks/>
          </p:cNvSpPr>
          <p:nvPr/>
        </p:nvSpPr>
        <p:spPr>
          <a:xfrm>
            <a:off x="4215966" y="2952533"/>
            <a:ext cx="765970" cy="759372"/>
          </a:xfrm>
          <a:prstGeom prst="ellipse">
            <a:avLst/>
          </a:prstGeom>
          <a:solidFill>
            <a:srgbClr val="0F3743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2025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5170F89D-04EF-DC76-08ED-B82F8F0B6DBE}"/>
              </a:ext>
            </a:extLst>
          </p:cNvPr>
          <p:cNvSpPr txBox="1">
            <a:spLocks/>
          </p:cNvSpPr>
          <p:nvPr/>
        </p:nvSpPr>
        <p:spPr>
          <a:xfrm>
            <a:off x="8944520" y="2982696"/>
            <a:ext cx="765970" cy="759372"/>
          </a:xfrm>
          <a:prstGeom prst="ellipse">
            <a:avLst/>
          </a:prstGeom>
          <a:solidFill>
            <a:srgbClr val="0F3743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2026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C67F73B9-51CE-4DFD-442E-3812C296ED15}"/>
              </a:ext>
            </a:extLst>
          </p:cNvPr>
          <p:cNvSpPr txBox="1"/>
          <p:nvPr/>
        </p:nvSpPr>
        <p:spPr>
          <a:xfrm>
            <a:off x="418010" y="2085867"/>
            <a:ext cx="18004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15mC State of the art</a:t>
            </a:r>
            <a:endParaRPr lang="en-GB" sz="1400" dirty="0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9BBAD45C-CABA-16DF-A2EF-EFA96FAFAB6D}"/>
              </a:ext>
            </a:extLst>
          </p:cNvPr>
          <p:cNvGrpSpPr/>
          <p:nvPr/>
        </p:nvGrpSpPr>
        <p:grpSpPr>
          <a:xfrm>
            <a:off x="5043661" y="3897516"/>
            <a:ext cx="1148938" cy="1035171"/>
            <a:chOff x="4736478" y="4056573"/>
            <a:chExt cx="1148938" cy="1035171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2AB1E2CD-252F-CF19-7E1B-600757438929}"/>
                </a:ext>
              </a:extLst>
            </p:cNvPr>
            <p:cNvSpPr/>
            <p:nvPr/>
          </p:nvSpPr>
          <p:spPr>
            <a:xfrm>
              <a:off x="5096642" y="4056573"/>
              <a:ext cx="685315" cy="304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E472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rgbClr val="E47295"/>
                  </a:solidFill>
                </a:rPr>
                <a:t>WP4</a:t>
              </a:r>
              <a:endParaRPr lang="en-GB" sz="1400" b="1" dirty="0">
                <a:solidFill>
                  <a:srgbClr val="E47295"/>
                </a:solidFill>
              </a:endParaRPr>
            </a:p>
          </p:txBody>
        </p:sp>
        <p:sp>
          <p:nvSpPr>
            <p:cNvPr id="1030" name="Rectángulo: esquinas redondeadas 1029">
              <a:extLst>
                <a:ext uri="{FF2B5EF4-FFF2-40B4-BE49-F238E27FC236}">
                  <a16:creationId xmlns:a16="http://schemas.microsoft.com/office/drawing/2014/main" id="{730C1693-BC3C-2C04-ECD9-D5A237887F76}"/>
                </a:ext>
              </a:extLst>
            </p:cNvPr>
            <p:cNvSpPr/>
            <p:nvPr/>
          </p:nvSpPr>
          <p:spPr>
            <a:xfrm>
              <a:off x="4736478" y="4337079"/>
              <a:ext cx="1148938" cy="754665"/>
            </a:xfrm>
            <a:prstGeom prst="roundRect">
              <a:avLst/>
            </a:prstGeom>
            <a:solidFill>
              <a:srgbClr val="E47295"/>
            </a:solidFill>
            <a:ln>
              <a:solidFill>
                <a:srgbClr val="E472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032" name="CuadroTexto 1031">
            <a:extLst>
              <a:ext uri="{FF2B5EF4-FFF2-40B4-BE49-F238E27FC236}">
                <a16:creationId xmlns:a16="http://schemas.microsoft.com/office/drawing/2014/main" id="{71F39F3E-4FAD-BE28-AB36-02FDCCD384D5}"/>
              </a:ext>
            </a:extLst>
          </p:cNvPr>
          <p:cNvSpPr txBox="1"/>
          <p:nvPr/>
        </p:nvSpPr>
        <p:spPr>
          <a:xfrm>
            <a:off x="4919813" y="4225359"/>
            <a:ext cx="15196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ULL Cross-sectional analysis</a:t>
            </a:r>
            <a:endParaRPr lang="en-GB" sz="1400" dirty="0"/>
          </a:p>
        </p:txBody>
      </p:sp>
      <p:sp>
        <p:nvSpPr>
          <p:cNvPr id="1027" name="Rectángulo: esquinas redondeadas 1026">
            <a:extLst>
              <a:ext uri="{FF2B5EF4-FFF2-40B4-BE49-F238E27FC236}">
                <a16:creationId xmlns:a16="http://schemas.microsoft.com/office/drawing/2014/main" id="{8CDD04A3-5609-8D11-FCCD-EDF777664A0F}"/>
              </a:ext>
            </a:extLst>
          </p:cNvPr>
          <p:cNvSpPr/>
          <p:nvPr/>
        </p:nvSpPr>
        <p:spPr>
          <a:xfrm>
            <a:off x="4725604" y="2349977"/>
            <a:ext cx="1055680" cy="289401"/>
          </a:xfrm>
          <a:prstGeom prst="roundRect">
            <a:avLst/>
          </a:prstGeom>
          <a:solidFill>
            <a:srgbClr val="E47295"/>
          </a:solidFill>
          <a:ln>
            <a:solidFill>
              <a:srgbClr val="E472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D4D74451-BE58-58D5-4826-5DD757237AF5}"/>
              </a:ext>
            </a:extLst>
          </p:cNvPr>
          <p:cNvSpPr/>
          <p:nvPr/>
        </p:nvSpPr>
        <p:spPr>
          <a:xfrm>
            <a:off x="5096967" y="2056726"/>
            <a:ext cx="685315" cy="304800"/>
          </a:xfrm>
          <a:prstGeom prst="roundRect">
            <a:avLst/>
          </a:prstGeom>
          <a:noFill/>
          <a:ln w="28575">
            <a:solidFill>
              <a:srgbClr val="E472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E47295"/>
                </a:solidFill>
              </a:rPr>
              <a:t>WP4</a:t>
            </a:r>
            <a:endParaRPr lang="en-GB" sz="1400" b="1" dirty="0">
              <a:solidFill>
                <a:srgbClr val="E47295"/>
              </a:solidFill>
            </a:endParaRPr>
          </a:p>
        </p:txBody>
      </p:sp>
      <p:grpSp>
        <p:nvGrpSpPr>
          <p:cNvPr id="47" name="Grupo 46">
            <a:extLst>
              <a:ext uri="{FF2B5EF4-FFF2-40B4-BE49-F238E27FC236}">
                <a16:creationId xmlns:a16="http://schemas.microsoft.com/office/drawing/2014/main" id="{EB7919B0-F30E-3B25-6595-C1466ACF06DA}"/>
              </a:ext>
            </a:extLst>
          </p:cNvPr>
          <p:cNvGrpSpPr/>
          <p:nvPr/>
        </p:nvGrpSpPr>
        <p:grpSpPr>
          <a:xfrm>
            <a:off x="6123364" y="2014016"/>
            <a:ext cx="1587870" cy="859793"/>
            <a:chOff x="6124781" y="2300972"/>
            <a:chExt cx="1587870" cy="859793"/>
          </a:xfrm>
        </p:grpSpPr>
        <p:sp>
          <p:nvSpPr>
            <p:cNvPr id="15" name="Rectángulo: esquinas redondeadas 14">
              <a:extLst>
                <a:ext uri="{FF2B5EF4-FFF2-40B4-BE49-F238E27FC236}">
                  <a16:creationId xmlns:a16="http://schemas.microsoft.com/office/drawing/2014/main" id="{1A21B24F-B198-CC9A-C967-CE15BDD1C34B}"/>
                </a:ext>
              </a:extLst>
            </p:cNvPr>
            <p:cNvSpPr/>
            <p:nvPr/>
          </p:nvSpPr>
          <p:spPr>
            <a:xfrm>
              <a:off x="6239913" y="2566655"/>
              <a:ext cx="1361038" cy="59411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rgbClr val="E4729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38555280-40D7-5BE9-A1E6-FDAA236A073E}"/>
                </a:ext>
              </a:extLst>
            </p:cNvPr>
            <p:cNvSpPr/>
            <p:nvPr/>
          </p:nvSpPr>
          <p:spPr>
            <a:xfrm>
              <a:off x="6767751" y="2300972"/>
              <a:ext cx="685315" cy="304800"/>
            </a:xfrm>
            <a:prstGeom prst="round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2"/>
                  </a:solidFill>
                </a:rPr>
                <a:t>WP5</a:t>
              </a:r>
              <a:endParaRPr lang="en-GB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26106A7C-AF24-7D44-4608-309245CFCA7F}"/>
                </a:ext>
              </a:extLst>
            </p:cNvPr>
            <p:cNvSpPr txBox="1"/>
            <p:nvPr/>
          </p:nvSpPr>
          <p:spPr>
            <a:xfrm>
              <a:off x="6124781" y="2603656"/>
              <a:ext cx="15878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rgbClr val="0F3743"/>
                  </a:solidFill>
                </a:rPr>
                <a:t>Policy transfer methodology</a:t>
              </a:r>
              <a:endParaRPr lang="en-GB" sz="1400" dirty="0"/>
            </a:p>
          </p:txBody>
        </p:sp>
      </p:grp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96175CC5-8790-526D-831D-EC9A48DF6658}"/>
              </a:ext>
            </a:extLst>
          </p:cNvPr>
          <p:cNvSpPr/>
          <p:nvPr/>
        </p:nvSpPr>
        <p:spPr>
          <a:xfrm>
            <a:off x="7175731" y="4033351"/>
            <a:ext cx="1419296" cy="1081169"/>
          </a:xfrm>
          <a:prstGeom prst="roundRect">
            <a:avLst/>
          </a:prstGeom>
          <a:solidFill>
            <a:schemeClr val="accent2"/>
          </a:solidFill>
          <a:ln>
            <a:solidFill>
              <a:srgbClr val="E4729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8F37DBA2-4003-8556-14DF-533AD458AD21}"/>
              </a:ext>
            </a:extLst>
          </p:cNvPr>
          <p:cNvSpPr/>
          <p:nvPr/>
        </p:nvSpPr>
        <p:spPr>
          <a:xfrm>
            <a:off x="7709822" y="3798414"/>
            <a:ext cx="685315" cy="304800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accent2"/>
                </a:solidFill>
              </a:rPr>
              <a:t>WP5</a:t>
            </a:r>
            <a:endParaRPr lang="en-GB" sz="1400" b="1" dirty="0">
              <a:solidFill>
                <a:schemeClr val="accent2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B93053E-4352-7430-9F65-B2F043DCC1B4}"/>
              </a:ext>
            </a:extLst>
          </p:cNvPr>
          <p:cNvSpPr txBox="1"/>
          <p:nvPr/>
        </p:nvSpPr>
        <p:spPr>
          <a:xfrm>
            <a:off x="7102335" y="4084555"/>
            <a:ext cx="15878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rgbClr val="0F3743"/>
                </a:solidFill>
              </a:rPr>
              <a:t>I</a:t>
            </a:r>
            <a:r>
              <a:rPr lang="en-GB" sz="1400" dirty="0" err="1">
                <a:solidFill>
                  <a:srgbClr val="0F3743"/>
                </a:solidFill>
              </a:rPr>
              <a:t>nterviews</a:t>
            </a:r>
            <a:r>
              <a:rPr lang="en-GB" sz="1400" dirty="0">
                <a:solidFill>
                  <a:srgbClr val="0F3743"/>
                </a:solidFill>
              </a:rPr>
              <a:t>:</a:t>
            </a:r>
          </a:p>
          <a:p>
            <a:pPr algn="ctr"/>
            <a:r>
              <a:rPr lang="en-GB" sz="1400" dirty="0">
                <a:solidFill>
                  <a:srgbClr val="0F3743"/>
                </a:solidFill>
              </a:rPr>
              <a:t>transfer potential in other contexts</a:t>
            </a:r>
            <a:endParaRPr lang="en-GB" sz="1400" dirty="0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17C44BF3-ED1B-CDBC-55E8-B46AF5599053}"/>
              </a:ext>
            </a:extLst>
          </p:cNvPr>
          <p:cNvSpPr/>
          <p:nvPr/>
        </p:nvSpPr>
        <p:spPr>
          <a:xfrm>
            <a:off x="8181903" y="1960841"/>
            <a:ext cx="1349772" cy="759371"/>
          </a:xfrm>
          <a:prstGeom prst="roundRect">
            <a:avLst/>
          </a:prstGeom>
          <a:solidFill>
            <a:srgbClr val="C275E1"/>
          </a:solidFill>
          <a:ln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CFD7299F-A92C-F164-7997-D5CCC4480D3A}"/>
              </a:ext>
            </a:extLst>
          </p:cNvPr>
          <p:cNvSpPr/>
          <p:nvPr/>
        </p:nvSpPr>
        <p:spPr>
          <a:xfrm>
            <a:off x="8648764" y="1723864"/>
            <a:ext cx="685315" cy="304800"/>
          </a:xfrm>
          <a:prstGeom prst="roundRect">
            <a:avLst/>
          </a:prstGeom>
          <a:noFill/>
          <a:ln w="28575"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C275E1"/>
                </a:solidFill>
              </a:rPr>
              <a:t>WP6</a:t>
            </a:r>
            <a:endParaRPr lang="en-GB" sz="1400" b="1" dirty="0">
              <a:solidFill>
                <a:srgbClr val="C275E1"/>
              </a:solidFill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BCCC2B2-EFD6-C0A9-F2CB-C53809A3CF80}"/>
              </a:ext>
            </a:extLst>
          </p:cNvPr>
          <p:cNvSpPr txBox="1"/>
          <p:nvPr/>
        </p:nvSpPr>
        <p:spPr>
          <a:xfrm>
            <a:off x="8086725" y="1987077"/>
            <a:ext cx="1587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Impact assessment: Survey in ULLs</a:t>
            </a:r>
            <a:endParaRPr lang="en-GB" sz="1400" dirty="0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470F38A0-0BA3-A9E4-75EC-72DD24C4B444}"/>
              </a:ext>
            </a:extLst>
          </p:cNvPr>
          <p:cNvSpPr/>
          <p:nvPr/>
        </p:nvSpPr>
        <p:spPr>
          <a:xfrm>
            <a:off x="9514646" y="4111220"/>
            <a:ext cx="1349772" cy="759371"/>
          </a:xfrm>
          <a:prstGeom prst="roundRect">
            <a:avLst/>
          </a:prstGeom>
          <a:solidFill>
            <a:srgbClr val="C275E1"/>
          </a:solidFill>
          <a:ln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D15138AD-1A65-827B-137F-B5A5DBF829B1}"/>
              </a:ext>
            </a:extLst>
          </p:cNvPr>
          <p:cNvSpPr/>
          <p:nvPr/>
        </p:nvSpPr>
        <p:spPr>
          <a:xfrm>
            <a:off x="9936802" y="3825948"/>
            <a:ext cx="685315" cy="3048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C275E1"/>
                </a:solidFill>
              </a:rPr>
              <a:t>WP6</a:t>
            </a:r>
            <a:endParaRPr lang="en-GB" sz="1400" b="1" dirty="0">
              <a:solidFill>
                <a:srgbClr val="C275E1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5DACA59-9C16-6B3A-F87C-32B9DADDD7F3}"/>
              </a:ext>
            </a:extLst>
          </p:cNvPr>
          <p:cNvSpPr txBox="1"/>
          <p:nvPr/>
        </p:nvSpPr>
        <p:spPr>
          <a:xfrm>
            <a:off x="9353084" y="4130748"/>
            <a:ext cx="1587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Impact assessment: FGs in ULLs</a:t>
            </a:r>
            <a:endParaRPr lang="en-GB" sz="1400" dirty="0"/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:a16="http://schemas.microsoft.com/office/drawing/2014/main" id="{CD157347-9050-5514-7011-A03CEF334E4E}"/>
              </a:ext>
            </a:extLst>
          </p:cNvPr>
          <p:cNvSpPr/>
          <p:nvPr/>
        </p:nvSpPr>
        <p:spPr>
          <a:xfrm>
            <a:off x="783126" y="5891268"/>
            <a:ext cx="10707199" cy="304800"/>
          </a:xfrm>
          <a:prstGeom prst="roundRect">
            <a:avLst/>
          </a:prstGeom>
          <a:solidFill>
            <a:srgbClr val="98ECC0"/>
          </a:solidFill>
          <a:ln>
            <a:solidFill>
              <a:srgbClr val="DEF9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4" name="Rectángulo: esquinas redondeadas 43">
            <a:extLst>
              <a:ext uri="{FF2B5EF4-FFF2-40B4-BE49-F238E27FC236}">
                <a16:creationId xmlns:a16="http://schemas.microsoft.com/office/drawing/2014/main" id="{F46D9D69-380E-AF8A-C19C-94C50F4590A8}"/>
              </a:ext>
            </a:extLst>
          </p:cNvPr>
          <p:cNvSpPr/>
          <p:nvPr/>
        </p:nvSpPr>
        <p:spPr>
          <a:xfrm>
            <a:off x="10744026" y="5649877"/>
            <a:ext cx="685315" cy="304800"/>
          </a:xfrm>
          <a:prstGeom prst="roundRect">
            <a:avLst/>
          </a:prstGeom>
          <a:noFill/>
          <a:ln w="28575">
            <a:solidFill>
              <a:srgbClr val="98EC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98ECC0"/>
                </a:solidFill>
              </a:rPr>
              <a:t>WP7</a:t>
            </a:r>
            <a:endParaRPr lang="en-GB" sz="1400" b="1" dirty="0">
              <a:solidFill>
                <a:srgbClr val="98ECC0"/>
              </a:solidFill>
            </a:endParaRPr>
          </a:p>
        </p:txBody>
      </p:sp>
      <p:grpSp>
        <p:nvGrpSpPr>
          <p:cNvPr id="1024" name="Grupo 1023">
            <a:extLst>
              <a:ext uri="{FF2B5EF4-FFF2-40B4-BE49-F238E27FC236}">
                <a16:creationId xmlns:a16="http://schemas.microsoft.com/office/drawing/2014/main" id="{A1A784F0-66A6-964F-D427-6454FACBF1BE}"/>
              </a:ext>
            </a:extLst>
          </p:cNvPr>
          <p:cNvGrpSpPr/>
          <p:nvPr/>
        </p:nvGrpSpPr>
        <p:grpSpPr>
          <a:xfrm>
            <a:off x="2725869" y="4238369"/>
            <a:ext cx="1800405" cy="818537"/>
            <a:chOff x="2006933" y="4667301"/>
            <a:chExt cx="1800405" cy="818537"/>
          </a:xfrm>
        </p:grpSpPr>
        <p:sp>
          <p:nvSpPr>
            <p:cNvPr id="61" name="Rectángulo: esquinas redondeadas 60">
              <a:extLst>
                <a:ext uri="{FF2B5EF4-FFF2-40B4-BE49-F238E27FC236}">
                  <a16:creationId xmlns:a16="http://schemas.microsoft.com/office/drawing/2014/main" id="{7385956E-93F2-0392-06C9-80D932963338}"/>
                </a:ext>
              </a:extLst>
            </p:cNvPr>
            <p:cNvSpPr/>
            <p:nvPr/>
          </p:nvSpPr>
          <p:spPr>
            <a:xfrm>
              <a:off x="2137260" y="4911464"/>
              <a:ext cx="1587863" cy="555605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" name="Rectángulo: esquinas redondeadas 1">
              <a:extLst>
                <a:ext uri="{FF2B5EF4-FFF2-40B4-BE49-F238E27FC236}">
                  <a16:creationId xmlns:a16="http://schemas.microsoft.com/office/drawing/2014/main" id="{57452E79-CC55-D795-B6D3-FBDFF3533CE3}"/>
                </a:ext>
              </a:extLst>
            </p:cNvPr>
            <p:cNvSpPr/>
            <p:nvPr/>
          </p:nvSpPr>
          <p:spPr>
            <a:xfrm>
              <a:off x="2978139" y="4667301"/>
              <a:ext cx="685315" cy="304800"/>
            </a:xfrm>
            <a:prstGeom prst="round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400" b="1" dirty="0">
                  <a:solidFill>
                    <a:schemeClr val="accent4"/>
                  </a:solidFill>
                </a:rPr>
                <a:t>WP3</a:t>
              </a:r>
              <a:endParaRPr lang="en-GB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BDF14AE3-28FC-B244-D9E7-3DACA2887C50}"/>
                </a:ext>
              </a:extLst>
            </p:cNvPr>
            <p:cNvSpPr txBox="1"/>
            <p:nvPr/>
          </p:nvSpPr>
          <p:spPr>
            <a:xfrm>
              <a:off x="2006933" y="4962618"/>
              <a:ext cx="18004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1400" dirty="0">
                  <a:solidFill>
                    <a:srgbClr val="0F3743"/>
                  </a:solidFill>
                </a:rPr>
                <a:t>15mC S</a:t>
              </a:r>
              <a:r>
                <a:rPr lang="en-GB" sz="1400" dirty="0">
                  <a:solidFill>
                    <a:srgbClr val="0F3743"/>
                  </a:solidFill>
                </a:rPr>
                <a:t>WOT via Focus Groups</a:t>
              </a:r>
              <a:endParaRPr lang="en-GB" sz="1400" dirty="0"/>
            </a:p>
          </p:txBody>
        </p:sp>
      </p:grpSp>
      <p:sp>
        <p:nvSpPr>
          <p:cNvPr id="62" name="CuadroTexto 61">
            <a:extLst>
              <a:ext uri="{FF2B5EF4-FFF2-40B4-BE49-F238E27FC236}">
                <a16:creationId xmlns:a16="http://schemas.microsoft.com/office/drawing/2014/main" id="{4DF157CC-02B5-8A89-0E84-DB361ED7906C}"/>
              </a:ext>
            </a:extLst>
          </p:cNvPr>
          <p:cNvSpPr txBox="1"/>
          <p:nvPr/>
        </p:nvSpPr>
        <p:spPr>
          <a:xfrm>
            <a:off x="1433599" y="5907297"/>
            <a:ext cx="8783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dirty="0">
                <a:solidFill>
                  <a:srgbClr val="0F3743"/>
                </a:solidFill>
              </a:rPr>
              <a:t>15 minute City </a:t>
            </a:r>
            <a:r>
              <a:rPr lang="es-ES" sz="1400" dirty="0" err="1">
                <a:solidFill>
                  <a:srgbClr val="0F3743"/>
                </a:solidFill>
              </a:rPr>
              <a:t>Implementation</a:t>
            </a:r>
            <a:r>
              <a:rPr lang="es-ES" sz="1400" dirty="0">
                <a:solidFill>
                  <a:srgbClr val="0F3743"/>
                </a:solidFill>
              </a:rPr>
              <a:t> </a:t>
            </a:r>
            <a:r>
              <a:rPr lang="es-ES" sz="1400" dirty="0" err="1">
                <a:solidFill>
                  <a:srgbClr val="0F3743"/>
                </a:solidFill>
              </a:rPr>
              <a:t>Guidebook</a:t>
            </a:r>
            <a:r>
              <a:rPr lang="es-ES" sz="1400" dirty="0">
                <a:solidFill>
                  <a:srgbClr val="0F3743"/>
                </a:solidFill>
              </a:rPr>
              <a:t> </a:t>
            </a:r>
            <a:r>
              <a:rPr lang="es-ES" sz="1400" dirty="0" err="1">
                <a:solidFill>
                  <a:srgbClr val="0F3743"/>
                </a:solidFill>
              </a:rPr>
              <a:t>for</a:t>
            </a:r>
            <a:r>
              <a:rPr lang="es-ES" sz="1400" dirty="0">
                <a:solidFill>
                  <a:srgbClr val="0F3743"/>
                </a:solidFill>
              </a:rPr>
              <a:t> </a:t>
            </a:r>
            <a:r>
              <a:rPr lang="es-ES" sz="1400" dirty="0" err="1">
                <a:solidFill>
                  <a:srgbClr val="0F3743"/>
                </a:solidFill>
              </a:rPr>
              <a:t>Suburban</a:t>
            </a:r>
            <a:r>
              <a:rPr lang="es-ES" sz="1400" dirty="0">
                <a:solidFill>
                  <a:srgbClr val="0F3743"/>
                </a:solidFill>
              </a:rPr>
              <a:t> </a:t>
            </a:r>
            <a:r>
              <a:rPr lang="es-ES" sz="1400" dirty="0" err="1">
                <a:solidFill>
                  <a:srgbClr val="0F3743"/>
                </a:solidFill>
              </a:rPr>
              <a:t>Areas</a:t>
            </a:r>
            <a:r>
              <a:rPr lang="es-ES" sz="1400" dirty="0">
                <a:solidFill>
                  <a:srgbClr val="0F3743"/>
                </a:solidFill>
              </a:rPr>
              <a:t> </a:t>
            </a:r>
            <a:endParaRPr lang="en-GB" sz="1400" dirty="0"/>
          </a:p>
        </p:txBody>
      </p:sp>
      <p:sp>
        <p:nvSpPr>
          <p:cNvPr id="1025" name="CuadroTexto 1024">
            <a:extLst>
              <a:ext uri="{FF2B5EF4-FFF2-40B4-BE49-F238E27FC236}">
                <a16:creationId xmlns:a16="http://schemas.microsoft.com/office/drawing/2014/main" id="{1E38649C-EBB9-0899-0D89-53C0A74FB007}"/>
              </a:ext>
            </a:extLst>
          </p:cNvPr>
          <p:cNvSpPr txBox="1"/>
          <p:nvPr/>
        </p:nvSpPr>
        <p:spPr>
          <a:xfrm>
            <a:off x="4383524" y="2331601"/>
            <a:ext cx="18004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ULL set-up</a:t>
            </a:r>
            <a:endParaRPr lang="en-GB" sz="1400" dirty="0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3E4CE3FC-43DB-0984-C406-62260E9A5FDC}"/>
              </a:ext>
            </a:extLst>
          </p:cNvPr>
          <p:cNvSpPr txBox="1">
            <a:spLocks/>
          </p:cNvSpPr>
          <p:nvPr/>
        </p:nvSpPr>
        <p:spPr>
          <a:xfrm>
            <a:off x="11168184" y="2982696"/>
            <a:ext cx="765970" cy="759372"/>
          </a:xfrm>
          <a:prstGeom prst="ellipse">
            <a:avLst/>
          </a:prstGeom>
          <a:solidFill>
            <a:srgbClr val="2486A4"/>
          </a:solidFill>
        </p:spPr>
        <p:txBody>
          <a:bodyPr vert="horz" lIns="0" tIns="0" rIns="0" bIns="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Final Event</a:t>
            </a:r>
          </a:p>
        </p:txBody>
      </p:sp>
      <p:sp>
        <p:nvSpPr>
          <p:cNvPr id="57" name="Text Placeholder 9">
            <a:extLst>
              <a:ext uri="{FF2B5EF4-FFF2-40B4-BE49-F238E27FC236}">
                <a16:creationId xmlns:a16="http://schemas.microsoft.com/office/drawing/2014/main" id="{FDE45DBE-7C19-BA1B-551F-95CA7FC2BB7C}"/>
              </a:ext>
            </a:extLst>
          </p:cNvPr>
          <p:cNvSpPr txBox="1">
            <a:spLocks/>
          </p:cNvSpPr>
          <p:nvPr/>
        </p:nvSpPr>
        <p:spPr>
          <a:xfrm>
            <a:off x="248386" y="2944889"/>
            <a:ext cx="765970" cy="759372"/>
          </a:xfrm>
          <a:prstGeom prst="ellipse">
            <a:avLst/>
          </a:prstGeom>
          <a:solidFill>
            <a:srgbClr val="2486A4"/>
          </a:solidFill>
        </p:spPr>
        <p:txBody>
          <a:bodyPr vert="horz" lIns="0" tIns="0" rIns="0" bIns="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Kick Off Dec 23</a:t>
            </a:r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4190D372-492C-E607-01A1-93CAAAD28B00}"/>
              </a:ext>
            </a:extLst>
          </p:cNvPr>
          <p:cNvGrpSpPr/>
          <p:nvPr/>
        </p:nvGrpSpPr>
        <p:grpSpPr>
          <a:xfrm>
            <a:off x="2262130" y="1815102"/>
            <a:ext cx="1800405" cy="766238"/>
            <a:chOff x="465642" y="3989430"/>
            <a:chExt cx="1800405" cy="766238"/>
          </a:xfrm>
        </p:grpSpPr>
        <p:grpSp>
          <p:nvGrpSpPr>
            <p:cNvPr id="60" name="Grupo 59">
              <a:extLst>
                <a:ext uri="{FF2B5EF4-FFF2-40B4-BE49-F238E27FC236}">
                  <a16:creationId xmlns:a16="http://schemas.microsoft.com/office/drawing/2014/main" id="{99568905-25C7-B057-A90C-319033AE6FA6}"/>
                </a:ext>
              </a:extLst>
            </p:cNvPr>
            <p:cNvGrpSpPr/>
            <p:nvPr/>
          </p:nvGrpSpPr>
          <p:grpSpPr>
            <a:xfrm>
              <a:off x="614779" y="3989430"/>
              <a:ext cx="1502133" cy="737663"/>
              <a:chOff x="427234" y="4008943"/>
              <a:chExt cx="1502133" cy="737663"/>
            </a:xfrm>
          </p:grpSpPr>
          <p:sp>
            <p:nvSpPr>
              <p:cNvPr id="56" name="Rectángulo: esquinas redondeadas 55">
                <a:extLst>
                  <a:ext uri="{FF2B5EF4-FFF2-40B4-BE49-F238E27FC236}">
                    <a16:creationId xmlns:a16="http://schemas.microsoft.com/office/drawing/2014/main" id="{5036605C-CE7A-7D4A-1EB2-983DEF8C71DB}"/>
                  </a:ext>
                </a:extLst>
              </p:cNvPr>
              <p:cNvSpPr/>
              <p:nvPr/>
            </p:nvSpPr>
            <p:spPr>
              <a:xfrm>
                <a:off x="427234" y="4245344"/>
                <a:ext cx="1502133" cy="501262"/>
              </a:xfrm>
              <a:prstGeom prst="roundRect">
                <a:avLst/>
              </a:prstGeom>
              <a:solidFill>
                <a:srgbClr val="77E2ED"/>
              </a:solidFill>
              <a:ln>
                <a:solidFill>
                  <a:srgbClr val="77E2E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" name="Rectángulo: esquinas redondeadas 9">
                <a:extLst>
                  <a:ext uri="{FF2B5EF4-FFF2-40B4-BE49-F238E27FC236}">
                    <a16:creationId xmlns:a16="http://schemas.microsoft.com/office/drawing/2014/main" id="{D1DDE704-682C-F4E7-B405-876E75241477}"/>
                  </a:ext>
                </a:extLst>
              </p:cNvPr>
              <p:cNvSpPr/>
              <p:nvPr/>
            </p:nvSpPr>
            <p:spPr>
              <a:xfrm>
                <a:off x="1204346" y="4008943"/>
                <a:ext cx="685315" cy="304800"/>
              </a:xfrm>
              <a:prstGeom prst="roundRect">
                <a:avLst/>
              </a:prstGeom>
              <a:noFill/>
              <a:ln w="28575">
                <a:solidFill>
                  <a:srgbClr val="77E2E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dirty="0">
                    <a:solidFill>
                      <a:srgbClr val="77E2ED"/>
                    </a:solidFill>
                  </a:rPr>
                  <a:t>WP2</a:t>
                </a:r>
                <a:endParaRPr lang="en-GB" sz="1400" b="1" dirty="0">
                  <a:solidFill>
                    <a:srgbClr val="77E2ED"/>
                  </a:solidFill>
                </a:endParaRPr>
              </a:p>
            </p:txBody>
          </p:sp>
        </p:grpSp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D8F67890-836C-38C0-362E-9FD474C2138A}"/>
                </a:ext>
              </a:extLst>
            </p:cNvPr>
            <p:cNvSpPr txBox="1"/>
            <p:nvPr/>
          </p:nvSpPr>
          <p:spPr>
            <a:xfrm>
              <a:off x="465642" y="4232448"/>
              <a:ext cx="180040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rgbClr val="0F3743"/>
                  </a:solidFill>
                </a:rPr>
                <a:t>Portfolio of best 15mC practices </a:t>
              </a:r>
              <a:endParaRPr lang="en-GB" sz="1400" dirty="0"/>
            </a:p>
          </p:txBody>
        </p:sp>
      </p:grpSp>
      <p:grpSp>
        <p:nvGrpSpPr>
          <p:cNvPr id="1028" name="Grupo 1027">
            <a:extLst>
              <a:ext uri="{FF2B5EF4-FFF2-40B4-BE49-F238E27FC236}">
                <a16:creationId xmlns:a16="http://schemas.microsoft.com/office/drawing/2014/main" id="{1355A8B9-D37D-1CB7-830E-84D7E2148F22}"/>
              </a:ext>
            </a:extLst>
          </p:cNvPr>
          <p:cNvGrpSpPr/>
          <p:nvPr/>
        </p:nvGrpSpPr>
        <p:grpSpPr>
          <a:xfrm>
            <a:off x="1973654" y="3630742"/>
            <a:ext cx="1800405" cy="578884"/>
            <a:chOff x="2411836" y="2150842"/>
            <a:chExt cx="1800405" cy="578884"/>
          </a:xfrm>
        </p:grpSpPr>
        <p:grpSp>
          <p:nvGrpSpPr>
            <p:cNvPr id="1026" name="Grupo 1025">
              <a:extLst>
                <a:ext uri="{FF2B5EF4-FFF2-40B4-BE49-F238E27FC236}">
                  <a16:creationId xmlns:a16="http://schemas.microsoft.com/office/drawing/2014/main" id="{771C0A00-46C8-57FD-05D9-90BB07E42423}"/>
                </a:ext>
              </a:extLst>
            </p:cNvPr>
            <p:cNvGrpSpPr/>
            <p:nvPr/>
          </p:nvGrpSpPr>
          <p:grpSpPr>
            <a:xfrm>
              <a:off x="2628126" y="2150842"/>
              <a:ext cx="1365978" cy="577396"/>
              <a:chOff x="2632374" y="2397871"/>
              <a:chExt cx="1365978" cy="577396"/>
            </a:xfrm>
          </p:grpSpPr>
          <p:sp>
            <p:nvSpPr>
              <p:cNvPr id="58" name="Rectángulo: esquinas redondeadas 57">
                <a:extLst>
                  <a:ext uri="{FF2B5EF4-FFF2-40B4-BE49-F238E27FC236}">
                    <a16:creationId xmlns:a16="http://schemas.microsoft.com/office/drawing/2014/main" id="{07D4114C-2AE0-F082-8A7D-C611D82093CC}"/>
                  </a:ext>
                </a:extLst>
              </p:cNvPr>
              <p:cNvSpPr/>
              <p:nvPr/>
            </p:nvSpPr>
            <p:spPr>
              <a:xfrm>
                <a:off x="2632374" y="2670467"/>
                <a:ext cx="1365978" cy="304800"/>
              </a:xfrm>
              <a:prstGeom prst="round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ángulo: esquinas redondeadas 8">
                <a:extLst>
                  <a:ext uri="{FF2B5EF4-FFF2-40B4-BE49-F238E27FC236}">
                    <a16:creationId xmlns:a16="http://schemas.microsoft.com/office/drawing/2014/main" id="{67EB47ED-40F5-3016-9D85-E485C63E195A}"/>
                  </a:ext>
                </a:extLst>
              </p:cNvPr>
              <p:cNvSpPr/>
              <p:nvPr/>
            </p:nvSpPr>
            <p:spPr>
              <a:xfrm>
                <a:off x="3292712" y="2397871"/>
                <a:ext cx="685315" cy="304800"/>
              </a:xfrm>
              <a:prstGeom prst="roundRect">
                <a:avLst/>
              </a:prstGeom>
              <a:noFill/>
              <a:ln w="28575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400" b="1" dirty="0">
                    <a:solidFill>
                      <a:schemeClr val="accent4"/>
                    </a:solidFill>
                  </a:rPr>
                  <a:t>WP3</a:t>
                </a:r>
                <a:endParaRPr lang="en-GB" sz="1400" b="1" dirty="0">
                  <a:solidFill>
                    <a:schemeClr val="accent4"/>
                  </a:solidFill>
                </a:endParaRPr>
              </a:p>
            </p:txBody>
          </p:sp>
        </p:grp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40DE3F03-8C60-B718-5C4A-105DDDE991B3}"/>
                </a:ext>
              </a:extLst>
            </p:cNvPr>
            <p:cNvSpPr txBox="1"/>
            <p:nvPr/>
          </p:nvSpPr>
          <p:spPr>
            <a:xfrm>
              <a:off x="2411836" y="2421949"/>
              <a:ext cx="180040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rgbClr val="0F3743"/>
                  </a:solidFill>
                </a:rPr>
                <a:t>KPI definition</a:t>
              </a:r>
              <a:endParaRPr lang="en-GB" sz="1400" dirty="0"/>
            </a:p>
          </p:txBody>
        </p:sp>
      </p:grpSp>
      <p:cxnSp>
        <p:nvCxnSpPr>
          <p:cNvPr id="1034" name="Conector recto 1033">
            <a:extLst>
              <a:ext uri="{FF2B5EF4-FFF2-40B4-BE49-F238E27FC236}">
                <a16:creationId xmlns:a16="http://schemas.microsoft.com/office/drawing/2014/main" id="{565AEA41-1268-673F-84F0-270F1FCAAAE3}"/>
              </a:ext>
            </a:extLst>
          </p:cNvPr>
          <p:cNvCxnSpPr/>
          <p:nvPr/>
        </p:nvCxnSpPr>
        <p:spPr>
          <a:xfrm>
            <a:off x="2640404" y="2532180"/>
            <a:ext cx="0" cy="627774"/>
          </a:xfrm>
          <a:prstGeom prst="line">
            <a:avLst/>
          </a:prstGeom>
          <a:ln w="19050">
            <a:solidFill>
              <a:srgbClr val="77E2ED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Conector recto 1034">
            <a:extLst>
              <a:ext uri="{FF2B5EF4-FFF2-40B4-BE49-F238E27FC236}">
                <a16:creationId xmlns:a16="http://schemas.microsoft.com/office/drawing/2014/main" id="{D502670C-2D5B-3560-AE92-0D4D95BDDD0E}"/>
              </a:ext>
            </a:extLst>
          </p:cNvPr>
          <p:cNvCxnSpPr/>
          <p:nvPr/>
        </p:nvCxnSpPr>
        <p:spPr>
          <a:xfrm>
            <a:off x="2727848" y="3475580"/>
            <a:ext cx="0" cy="627774"/>
          </a:xfrm>
          <a:prstGeom prst="line">
            <a:avLst/>
          </a:prstGeom>
          <a:ln w="1905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6" name="Conector recto 1035">
            <a:extLst>
              <a:ext uri="{FF2B5EF4-FFF2-40B4-BE49-F238E27FC236}">
                <a16:creationId xmlns:a16="http://schemas.microsoft.com/office/drawing/2014/main" id="{B65D5D3E-B567-97B5-AFC5-F62189CC71F1}"/>
              </a:ext>
            </a:extLst>
          </p:cNvPr>
          <p:cNvCxnSpPr>
            <a:cxnSpLocks/>
          </p:cNvCxnSpPr>
          <p:nvPr/>
        </p:nvCxnSpPr>
        <p:spPr>
          <a:xfrm>
            <a:off x="3626295" y="3475580"/>
            <a:ext cx="0" cy="1006952"/>
          </a:xfrm>
          <a:prstGeom prst="line">
            <a:avLst/>
          </a:prstGeom>
          <a:ln w="19050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Conector recto 1040">
            <a:extLst>
              <a:ext uri="{FF2B5EF4-FFF2-40B4-BE49-F238E27FC236}">
                <a16:creationId xmlns:a16="http://schemas.microsoft.com/office/drawing/2014/main" id="{C4CD984E-81A6-9451-E57B-E0FC2D4C29AB}"/>
              </a:ext>
            </a:extLst>
          </p:cNvPr>
          <p:cNvCxnSpPr>
            <a:cxnSpLocks/>
          </p:cNvCxnSpPr>
          <p:nvPr/>
        </p:nvCxnSpPr>
        <p:spPr>
          <a:xfrm>
            <a:off x="7024114" y="2720212"/>
            <a:ext cx="0" cy="450312"/>
          </a:xfrm>
          <a:prstGeom prst="line">
            <a:avLst/>
          </a:prstGeom>
          <a:ln w="19050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Conector recto de flecha 1050">
            <a:extLst>
              <a:ext uri="{FF2B5EF4-FFF2-40B4-BE49-F238E27FC236}">
                <a16:creationId xmlns:a16="http://schemas.microsoft.com/office/drawing/2014/main" id="{16F9CB42-FB9A-5B04-4C07-E74A9334EC31}"/>
              </a:ext>
            </a:extLst>
          </p:cNvPr>
          <p:cNvCxnSpPr/>
          <p:nvPr/>
        </p:nvCxnSpPr>
        <p:spPr>
          <a:xfrm>
            <a:off x="1385974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2" name="Conector recto de flecha 1051">
            <a:extLst>
              <a:ext uri="{FF2B5EF4-FFF2-40B4-BE49-F238E27FC236}">
                <a16:creationId xmlns:a16="http://schemas.microsoft.com/office/drawing/2014/main" id="{BCD9F287-6238-8AD9-B0F1-C49A0AE49CC4}"/>
              </a:ext>
            </a:extLst>
          </p:cNvPr>
          <p:cNvCxnSpPr/>
          <p:nvPr/>
        </p:nvCxnSpPr>
        <p:spPr>
          <a:xfrm>
            <a:off x="1824309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3" name="Conector recto de flecha 1052">
            <a:extLst>
              <a:ext uri="{FF2B5EF4-FFF2-40B4-BE49-F238E27FC236}">
                <a16:creationId xmlns:a16="http://schemas.microsoft.com/office/drawing/2014/main" id="{885C7836-FB13-DFCA-4B42-43793B5480A8}"/>
              </a:ext>
            </a:extLst>
          </p:cNvPr>
          <p:cNvCxnSpPr/>
          <p:nvPr/>
        </p:nvCxnSpPr>
        <p:spPr>
          <a:xfrm>
            <a:off x="2233402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Conector recto de flecha 1053">
            <a:extLst>
              <a:ext uri="{FF2B5EF4-FFF2-40B4-BE49-F238E27FC236}">
                <a16:creationId xmlns:a16="http://schemas.microsoft.com/office/drawing/2014/main" id="{9DA3CD99-1B61-065F-0C73-31F459E04207}"/>
              </a:ext>
            </a:extLst>
          </p:cNvPr>
          <p:cNvCxnSpPr/>
          <p:nvPr/>
        </p:nvCxnSpPr>
        <p:spPr>
          <a:xfrm>
            <a:off x="2616678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5" name="Conector recto de flecha 1054">
            <a:extLst>
              <a:ext uri="{FF2B5EF4-FFF2-40B4-BE49-F238E27FC236}">
                <a16:creationId xmlns:a16="http://schemas.microsoft.com/office/drawing/2014/main" id="{B5CDB621-1F7B-FC90-999C-557FD9B8A706}"/>
              </a:ext>
            </a:extLst>
          </p:cNvPr>
          <p:cNvCxnSpPr/>
          <p:nvPr/>
        </p:nvCxnSpPr>
        <p:spPr>
          <a:xfrm>
            <a:off x="3026266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6" name="Conector recto de flecha 1055">
            <a:extLst>
              <a:ext uri="{FF2B5EF4-FFF2-40B4-BE49-F238E27FC236}">
                <a16:creationId xmlns:a16="http://schemas.microsoft.com/office/drawing/2014/main" id="{F0D0E71D-1058-D9C1-BD8E-B9F5D994DE93}"/>
              </a:ext>
            </a:extLst>
          </p:cNvPr>
          <p:cNvCxnSpPr/>
          <p:nvPr/>
        </p:nvCxnSpPr>
        <p:spPr>
          <a:xfrm>
            <a:off x="3464601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7" name="Conector recto de flecha 1056">
            <a:extLst>
              <a:ext uri="{FF2B5EF4-FFF2-40B4-BE49-F238E27FC236}">
                <a16:creationId xmlns:a16="http://schemas.microsoft.com/office/drawing/2014/main" id="{AE55465A-8340-24AD-0240-98433709CBE7}"/>
              </a:ext>
            </a:extLst>
          </p:cNvPr>
          <p:cNvCxnSpPr/>
          <p:nvPr/>
        </p:nvCxnSpPr>
        <p:spPr>
          <a:xfrm>
            <a:off x="3873694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Conector recto de flecha 1057">
            <a:extLst>
              <a:ext uri="{FF2B5EF4-FFF2-40B4-BE49-F238E27FC236}">
                <a16:creationId xmlns:a16="http://schemas.microsoft.com/office/drawing/2014/main" id="{5732A6C9-62DC-DF90-0A99-518B2E2C6932}"/>
              </a:ext>
            </a:extLst>
          </p:cNvPr>
          <p:cNvCxnSpPr/>
          <p:nvPr/>
        </p:nvCxnSpPr>
        <p:spPr>
          <a:xfrm>
            <a:off x="4256970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Conector recto de flecha 1058">
            <a:extLst>
              <a:ext uri="{FF2B5EF4-FFF2-40B4-BE49-F238E27FC236}">
                <a16:creationId xmlns:a16="http://schemas.microsoft.com/office/drawing/2014/main" id="{77CA2CB0-349C-3C21-E4C8-E558F6D1ED68}"/>
              </a:ext>
            </a:extLst>
          </p:cNvPr>
          <p:cNvCxnSpPr/>
          <p:nvPr/>
        </p:nvCxnSpPr>
        <p:spPr>
          <a:xfrm>
            <a:off x="4624474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Conector recto de flecha 1059">
            <a:extLst>
              <a:ext uri="{FF2B5EF4-FFF2-40B4-BE49-F238E27FC236}">
                <a16:creationId xmlns:a16="http://schemas.microsoft.com/office/drawing/2014/main" id="{C9735796-83E1-5C8A-521F-2E274DD84F22}"/>
              </a:ext>
            </a:extLst>
          </p:cNvPr>
          <p:cNvCxnSpPr/>
          <p:nvPr/>
        </p:nvCxnSpPr>
        <p:spPr>
          <a:xfrm>
            <a:off x="5062809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1" name="Conector recto de flecha 1060">
            <a:extLst>
              <a:ext uri="{FF2B5EF4-FFF2-40B4-BE49-F238E27FC236}">
                <a16:creationId xmlns:a16="http://schemas.microsoft.com/office/drawing/2014/main" id="{D92C8522-48FB-D076-695E-F9E84237EB8E}"/>
              </a:ext>
            </a:extLst>
          </p:cNvPr>
          <p:cNvCxnSpPr/>
          <p:nvPr/>
        </p:nvCxnSpPr>
        <p:spPr>
          <a:xfrm>
            <a:off x="5471902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Conector recto de flecha 1061">
            <a:extLst>
              <a:ext uri="{FF2B5EF4-FFF2-40B4-BE49-F238E27FC236}">
                <a16:creationId xmlns:a16="http://schemas.microsoft.com/office/drawing/2014/main" id="{3FFADE4E-22D0-456A-EA99-C86A23E969E7}"/>
              </a:ext>
            </a:extLst>
          </p:cNvPr>
          <p:cNvCxnSpPr/>
          <p:nvPr/>
        </p:nvCxnSpPr>
        <p:spPr>
          <a:xfrm>
            <a:off x="5855178" y="5301599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3" name="Conector recto de flecha 1062">
            <a:extLst>
              <a:ext uri="{FF2B5EF4-FFF2-40B4-BE49-F238E27FC236}">
                <a16:creationId xmlns:a16="http://schemas.microsoft.com/office/drawing/2014/main" id="{F9CC288F-F88B-062B-E7F9-FC1CACEFE09A}"/>
              </a:ext>
            </a:extLst>
          </p:cNvPr>
          <p:cNvCxnSpPr/>
          <p:nvPr/>
        </p:nvCxnSpPr>
        <p:spPr>
          <a:xfrm>
            <a:off x="6220945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4" name="Conector recto de flecha 1063">
            <a:extLst>
              <a:ext uri="{FF2B5EF4-FFF2-40B4-BE49-F238E27FC236}">
                <a16:creationId xmlns:a16="http://schemas.microsoft.com/office/drawing/2014/main" id="{2A0FC3CE-8594-6C24-2F5C-27F36EB6CAD3}"/>
              </a:ext>
            </a:extLst>
          </p:cNvPr>
          <p:cNvCxnSpPr/>
          <p:nvPr/>
        </p:nvCxnSpPr>
        <p:spPr>
          <a:xfrm>
            <a:off x="6659280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5" name="Conector recto de flecha 1064">
            <a:extLst>
              <a:ext uri="{FF2B5EF4-FFF2-40B4-BE49-F238E27FC236}">
                <a16:creationId xmlns:a16="http://schemas.microsoft.com/office/drawing/2014/main" id="{A50A6CE1-A7E6-C244-11DE-9490538372D1}"/>
              </a:ext>
            </a:extLst>
          </p:cNvPr>
          <p:cNvCxnSpPr/>
          <p:nvPr/>
        </p:nvCxnSpPr>
        <p:spPr>
          <a:xfrm>
            <a:off x="7068373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Conector recto de flecha 1065">
            <a:extLst>
              <a:ext uri="{FF2B5EF4-FFF2-40B4-BE49-F238E27FC236}">
                <a16:creationId xmlns:a16="http://schemas.microsoft.com/office/drawing/2014/main" id="{ACBCA82D-CF10-604A-6F4F-379ABA7A0A43}"/>
              </a:ext>
            </a:extLst>
          </p:cNvPr>
          <p:cNvCxnSpPr/>
          <p:nvPr/>
        </p:nvCxnSpPr>
        <p:spPr>
          <a:xfrm>
            <a:off x="7451649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Conector recto de flecha 1066">
            <a:extLst>
              <a:ext uri="{FF2B5EF4-FFF2-40B4-BE49-F238E27FC236}">
                <a16:creationId xmlns:a16="http://schemas.microsoft.com/office/drawing/2014/main" id="{BF1CB9DA-AD87-07CE-0CF4-97AF887D15B0}"/>
              </a:ext>
            </a:extLst>
          </p:cNvPr>
          <p:cNvCxnSpPr/>
          <p:nvPr/>
        </p:nvCxnSpPr>
        <p:spPr>
          <a:xfrm>
            <a:off x="7779346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Conector recto de flecha 1067">
            <a:extLst>
              <a:ext uri="{FF2B5EF4-FFF2-40B4-BE49-F238E27FC236}">
                <a16:creationId xmlns:a16="http://schemas.microsoft.com/office/drawing/2014/main" id="{9F1575EE-D781-8FD6-653C-7D86882F81E5}"/>
              </a:ext>
            </a:extLst>
          </p:cNvPr>
          <p:cNvCxnSpPr/>
          <p:nvPr/>
        </p:nvCxnSpPr>
        <p:spPr>
          <a:xfrm>
            <a:off x="8217681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9" name="Conector recto de flecha 1068">
            <a:extLst>
              <a:ext uri="{FF2B5EF4-FFF2-40B4-BE49-F238E27FC236}">
                <a16:creationId xmlns:a16="http://schemas.microsoft.com/office/drawing/2014/main" id="{1512AE21-AACB-B601-D36A-15221BBFABC7}"/>
              </a:ext>
            </a:extLst>
          </p:cNvPr>
          <p:cNvCxnSpPr/>
          <p:nvPr/>
        </p:nvCxnSpPr>
        <p:spPr>
          <a:xfrm>
            <a:off x="8626774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0" name="Conector recto de flecha 1069">
            <a:extLst>
              <a:ext uri="{FF2B5EF4-FFF2-40B4-BE49-F238E27FC236}">
                <a16:creationId xmlns:a16="http://schemas.microsoft.com/office/drawing/2014/main" id="{9C93F7C4-C5AB-39B4-73BC-7AF39E02412E}"/>
              </a:ext>
            </a:extLst>
          </p:cNvPr>
          <p:cNvCxnSpPr/>
          <p:nvPr/>
        </p:nvCxnSpPr>
        <p:spPr>
          <a:xfrm>
            <a:off x="9010050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Conector recto de flecha 1071">
            <a:extLst>
              <a:ext uri="{FF2B5EF4-FFF2-40B4-BE49-F238E27FC236}">
                <a16:creationId xmlns:a16="http://schemas.microsoft.com/office/drawing/2014/main" id="{F7558F99-31E9-221D-B105-5EAFDF656CD6}"/>
              </a:ext>
            </a:extLst>
          </p:cNvPr>
          <p:cNvCxnSpPr/>
          <p:nvPr/>
        </p:nvCxnSpPr>
        <p:spPr>
          <a:xfrm>
            <a:off x="9406209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3" name="Conector recto de flecha 1072">
            <a:extLst>
              <a:ext uri="{FF2B5EF4-FFF2-40B4-BE49-F238E27FC236}">
                <a16:creationId xmlns:a16="http://schemas.microsoft.com/office/drawing/2014/main" id="{53553960-7EA2-775F-B96A-18F64B615790}"/>
              </a:ext>
            </a:extLst>
          </p:cNvPr>
          <p:cNvCxnSpPr/>
          <p:nvPr/>
        </p:nvCxnSpPr>
        <p:spPr>
          <a:xfrm>
            <a:off x="9815302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4" name="Conector recto de flecha 1073">
            <a:extLst>
              <a:ext uri="{FF2B5EF4-FFF2-40B4-BE49-F238E27FC236}">
                <a16:creationId xmlns:a16="http://schemas.microsoft.com/office/drawing/2014/main" id="{313DF5A9-2950-8C20-99CF-4B4D1E664EF2}"/>
              </a:ext>
            </a:extLst>
          </p:cNvPr>
          <p:cNvCxnSpPr/>
          <p:nvPr/>
        </p:nvCxnSpPr>
        <p:spPr>
          <a:xfrm>
            <a:off x="10198578" y="5331726"/>
            <a:ext cx="0" cy="462578"/>
          </a:xfrm>
          <a:prstGeom prst="straightConnector1">
            <a:avLst/>
          </a:prstGeom>
          <a:ln w="57150">
            <a:solidFill>
              <a:schemeClr val="accent3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Rectángulo: esquinas redondeadas 1074">
            <a:extLst>
              <a:ext uri="{FF2B5EF4-FFF2-40B4-BE49-F238E27FC236}">
                <a16:creationId xmlns:a16="http://schemas.microsoft.com/office/drawing/2014/main" id="{E351F834-4E32-CDF3-7032-A8DF4D4E7192}"/>
              </a:ext>
            </a:extLst>
          </p:cNvPr>
          <p:cNvSpPr/>
          <p:nvPr/>
        </p:nvSpPr>
        <p:spPr>
          <a:xfrm>
            <a:off x="1388016" y="4046189"/>
            <a:ext cx="685315" cy="304800"/>
          </a:xfrm>
          <a:prstGeom prst="roundRect">
            <a:avLst/>
          </a:prstGeom>
          <a:noFill/>
          <a:ln w="28575">
            <a:solidFill>
              <a:srgbClr val="E77D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E77D7D"/>
                </a:solidFill>
              </a:rPr>
              <a:t>WP1</a:t>
            </a:r>
            <a:endParaRPr lang="en-GB" sz="1400" b="1" dirty="0">
              <a:solidFill>
                <a:srgbClr val="E77D7D"/>
              </a:solidFill>
            </a:endParaRPr>
          </a:p>
        </p:txBody>
      </p:sp>
      <p:sp>
        <p:nvSpPr>
          <p:cNvPr id="1076" name="CuadroTexto 1075">
            <a:extLst>
              <a:ext uri="{FF2B5EF4-FFF2-40B4-BE49-F238E27FC236}">
                <a16:creationId xmlns:a16="http://schemas.microsoft.com/office/drawing/2014/main" id="{AB5F0285-6167-815B-7368-2494827D085D}"/>
              </a:ext>
            </a:extLst>
          </p:cNvPr>
          <p:cNvSpPr txBox="1"/>
          <p:nvPr/>
        </p:nvSpPr>
        <p:spPr>
          <a:xfrm>
            <a:off x="490531" y="4376311"/>
            <a:ext cx="18004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solidFill>
                  <a:srgbClr val="0F3743"/>
                </a:solidFill>
              </a:rPr>
              <a:t>Webpage</a:t>
            </a:r>
            <a:endParaRPr lang="en-GB" sz="1400" dirty="0"/>
          </a:p>
        </p:txBody>
      </p: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0AAE4ACD-4E9D-53B8-7825-DF53EBE038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707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827DE5AE-4D3C-5071-A884-C43A9029C36D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BD5975E-C339-ECC0-022A-97DC68CE6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All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projects</a:t>
            </a:r>
            <a:r>
              <a:rPr lang="es-ES" dirty="0"/>
              <a:t> </a:t>
            </a:r>
            <a:r>
              <a:rPr lang="es-ES" dirty="0" err="1"/>
              <a:t>results</a:t>
            </a:r>
            <a:r>
              <a:rPr lang="es-ES" dirty="0"/>
              <a:t> </a:t>
            </a:r>
            <a:r>
              <a:rPr lang="es-ES" dirty="0" err="1"/>
              <a:t>available</a:t>
            </a:r>
            <a:r>
              <a:rPr lang="es-ES" dirty="0"/>
              <a:t> at: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01FE30E2-C9E8-69EB-9EA3-631F4AC9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E77D7D"/>
                </a:solidFill>
              </a:rPr>
              <a:t>WP1  </a:t>
            </a:r>
            <a:r>
              <a:rPr lang="es-ES" dirty="0"/>
              <a:t>Project </a:t>
            </a:r>
            <a:r>
              <a:rPr lang="es-ES" dirty="0" err="1"/>
              <a:t>management</a:t>
            </a:r>
            <a:r>
              <a:rPr lang="es-ES" dirty="0"/>
              <a:t> and </a:t>
            </a:r>
            <a:r>
              <a:rPr lang="es-ES" dirty="0" err="1"/>
              <a:t>Coordination</a:t>
            </a:r>
            <a:endParaRPr lang="en-GB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28766B4-EFDA-26ED-8E6D-337F1B037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19475"/>
            <a:ext cx="12192000" cy="32384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AF1AB80-A10E-BC5D-78D3-DA737A17B21B}"/>
              </a:ext>
            </a:extLst>
          </p:cNvPr>
          <p:cNvSpPr txBox="1"/>
          <p:nvPr/>
        </p:nvSpPr>
        <p:spPr>
          <a:xfrm>
            <a:off x="2988281" y="2231515"/>
            <a:ext cx="6862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hlinkClick r:id="rId3"/>
              </a:rPr>
              <a:t>https://www.forthcoming.info/</a:t>
            </a:r>
            <a:endParaRPr lang="en-GB" sz="2400" dirty="0"/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BF27755E-B252-D31C-2BC5-D3476D137AE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322840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0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5193C25E-3861-BE5D-555F-2B1F65274475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23861FD-FA98-9554-58D5-02916C4EC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77E2ED"/>
                </a:solidFill>
              </a:rPr>
              <a:t>WP2 </a:t>
            </a:r>
            <a:r>
              <a:rPr lang="es-ES" dirty="0"/>
              <a:t>Portfolio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Succesful</a:t>
            </a:r>
            <a:r>
              <a:rPr lang="es-ES" dirty="0"/>
              <a:t> 15minC </a:t>
            </a:r>
            <a:r>
              <a:rPr lang="es-ES" dirty="0" err="1"/>
              <a:t>strategies</a:t>
            </a:r>
            <a:endParaRPr lang="en-GB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A9C480E-D0C7-B687-9DB6-E67D9CE0B1E3}"/>
              </a:ext>
            </a:extLst>
          </p:cNvPr>
          <p:cNvSpPr txBox="1"/>
          <p:nvPr/>
        </p:nvSpPr>
        <p:spPr>
          <a:xfrm>
            <a:off x="216478" y="1646748"/>
            <a:ext cx="5280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F3743"/>
                </a:solidFill>
              </a:rPr>
              <a:t>D.2.1 </a:t>
            </a:r>
            <a:r>
              <a:rPr lang="en-GB" sz="2400" dirty="0">
                <a:solidFill>
                  <a:srgbClr val="0F3743"/>
                </a:solidFill>
              </a:rPr>
              <a:t>Portfolio of Successful 15minC Strategies in Urban Areas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5278EDCB-12D2-9234-2ADF-5309DEAF4D8B}"/>
              </a:ext>
            </a:extLst>
          </p:cNvPr>
          <p:cNvSpPr txBox="1"/>
          <p:nvPr/>
        </p:nvSpPr>
        <p:spPr>
          <a:xfrm>
            <a:off x="216478" y="2847077"/>
            <a:ext cx="49616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F3743"/>
                </a:solidFill>
              </a:rPr>
              <a:t>The report presents 15 European best 15mC practices with lessons for adapting these approaches to suburban areas through the project’s ULLs</a:t>
            </a:r>
          </a:p>
        </p:txBody>
      </p:sp>
      <p:pic>
        <p:nvPicPr>
          <p:cNvPr id="2050" name="Picture 2" descr="A map of europe with different colored pins&#10;&#10;Description automatically generated">
            <a:extLst>
              <a:ext uri="{FF2B5EF4-FFF2-40B4-BE49-F238E27FC236}">
                <a16:creationId xmlns:a16="http://schemas.microsoft.com/office/drawing/2014/main" id="{60EA2A8E-A47B-9945-A4B3-CB65854C69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8" r="19501"/>
          <a:stretch>
            <a:fillRect/>
          </a:stretch>
        </p:blipFill>
        <p:spPr bwMode="auto">
          <a:xfrm>
            <a:off x="5832505" y="986396"/>
            <a:ext cx="6359495" cy="5644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A map of europe with different colored pins&#10;&#10;Description automatically generated">
            <a:extLst>
              <a:ext uri="{FF2B5EF4-FFF2-40B4-BE49-F238E27FC236}">
                <a16:creationId xmlns:a16="http://schemas.microsoft.com/office/drawing/2014/main" id="{DA06C3A0-7805-6B6B-8DF0-E25EE5DB63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15" t="73961" b="1484"/>
          <a:stretch>
            <a:fillRect/>
          </a:stretch>
        </p:blipFill>
        <p:spPr bwMode="auto">
          <a:xfrm>
            <a:off x="6210300" y="1207332"/>
            <a:ext cx="1246164" cy="87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5FC3BEE2-AFF0-9F78-3C40-463F46A85DC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55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6613C-5965-DA21-8592-680C6929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F07A7C58-4812-E24E-D658-D13B099E2460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089220-C888-A144-7FBF-5C18D4808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25" y="1353043"/>
            <a:ext cx="11719079" cy="4916235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/>
              <a:t>D3.1.</a:t>
            </a:r>
            <a:r>
              <a:rPr lang="en-GB" sz="1800" dirty="0"/>
              <a:t> SWOT Analysis of 15minC Strategies. </a:t>
            </a:r>
          </a:p>
          <a:p>
            <a:pPr marL="0" indent="0">
              <a:buNone/>
            </a:pPr>
            <a:r>
              <a:rPr lang="en-GB" sz="1800" b="1" dirty="0"/>
              <a:t>D3.2</a:t>
            </a:r>
            <a:r>
              <a:rPr lang="en-GB" sz="1800" dirty="0"/>
              <a:t>. Definition of the Key Performance Indicators (KPIs): Input-KPIs, Process-KPIs, and Outputs-KPIs. 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ítulo 7">
            <a:extLst>
              <a:ext uri="{FF2B5EF4-FFF2-40B4-BE49-F238E27FC236}">
                <a16:creationId xmlns:a16="http://schemas.microsoft.com/office/drawing/2014/main" id="{7F8FD726-3BEA-DA3C-09CA-ED6349EC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WP3 </a:t>
            </a:r>
            <a:r>
              <a:rPr lang="en-GB" dirty="0"/>
              <a:t>SWOT Analysis of 15minute-City Strategies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4F91A09-98A6-297F-16F6-F76086E361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98" y="4816110"/>
            <a:ext cx="284615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magine che contiene vestiti, interno, muro, persona&#10;&#10;Descrizione generata automaticamente">
            <a:extLst>
              <a:ext uri="{FF2B5EF4-FFF2-40B4-BE49-F238E27FC236}">
                <a16:creationId xmlns:a16="http://schemas.microsoft.com/office/drawing/2014/main" id="{B3FB0C0D-08A4-FE4F-A311-7D8AA6D80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16"/>
          <a:stretch>
            <a:fillRect/>
          </a:stretch>
        </p:blipFill>
        <p:spPr bwMode="auto">
          <a:xfrm>
            <a:off x="273498" y="3098436"/>
            <a:ext cx="2001010" cy="161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n">
            <a:extLst>
              <a:ext uri="{FF2B5EF4-FFF2-40B4-BE49-F238E27FC236}">
                <a16:creationId xmlns:a16="http://schemas.microsoft.com/office/drawing/2014/main" id="{73F1796C-A167-ACA2-2131-45AE375ED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585" y="3090253"/>
            <a:ext cx="2219325" cy="163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CA1012A2-F64A-CFDB-4646-DBB348A37A52}"/>
              </a:ext>
            </a:extLst>
          </p:cNvPr>
          <p:cNvSpPr/>
          <p:nvPr/>
        </p:nvSpPr>
        <p:spPr>
          <a:xfrm>
            <a:off x="834333" y="2189788"/>
            <a:ext cx="3903065" cy="52588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err="1">
                <a:solidFill>
                  <a:srgbClr val="0F3743"/>
                </a:solidFill>
              </a:rPr>
              <a:t>Swot</a:t>
            </a:r>
            <a:r>
              <a:rPr lang="es-ES" sz="1600" b="1" dirty="0">
                <a:solidFill>
                  <a:srgbClr val="0F3743"/>
                </a:solidFill>
              </a:rPr>
              <a:t> </a:t>
            </a:r>
            <a:r>
              <a:rPr lang="es-ES" sz="1600" b="1" dirty="0" err="1">
                <a:solidFill>
                  <a:srgbClr val="0F3743"/>
                </a:solidFill>
              </a:rPr>
              <a:t>via</a:t>
            </a:r>
            <a:r>
              <a:rPr lang="es-ES" sz="1600" b="1" dirty="0">
                <a:solidFill>
                  <a:srgbClr val="0F3743"/>
                </a:solidFill>
              </a:rPr>
              <a:t> </a:t>
            </a:r>
            <a:r>
              <a:rPr lang="es-ES" sz="1600" b="1" dirty="0" err="1">
                <a:solidFill>
                  <a:srgbClr val="0F3743"/>
                </a:solidFill>
              </a:rPr>
              <a:t>FGs</a:t>
            </a:r>
            <a:r>
              <a:rPr lang="es-ES" sz="1600" b="1" dirty="0">
                <a:solidFill>
                  <a:srgbClr val="0F3743"/>
                </a:solidFill>
              </a:rPr>
              <a:t> + KPI  </a:t>
            </a:r>
            <a:r>
              <a:rPr lang="es-ES" sz="1600" b="1" dirty="0" err="1">
                <a:solidFill>
                  <a:srgbClr val="0F3743"/>
                </a:solidFill>
              </a:rPr>
              <a:t>cluster</a:t>
            </a:r>
            <a:r>
              <a:rPr lang="es-ES" sz="1600" b="1" dirty="0">
                <a:solidFill>
                  <a:srgbClr val="0F3743"/>
                </a:solidFill>
              </a:rPr>
              <a:t> ranking: 8 </a:t>
            </a:r>
            <a:r>
              <a:rPr lang="es-ES" sz="1600" b="1" dirty="0" err="1">
                <a:solidFill>
                  <a:srgbClr val="0F3743"/>
                </a:solidFill>
              </a:rPr>
              <a:t>FGs</a:t>
            </a:r>
            <a:r>
              <a:rPr lang="es-ES" sz="1600" b="1" dirty="0">
                <a:solidFill>
                  <a:srgbClr val="0F3743"/>
                </a:solidFill>
              </a:rPr>
              <a:t> in 5 </a:t>
            </a:r>
            <a:r>
              <a:rPr lang="es-ES" sz="1600" b="1" dirty="0" err="1">
                <a:solidFill>
                  <a:srgbClr val="0F3743"/>
                </a:solidFill>
              </a:rPr>
              <a:t>countries</a:t>
            </a:r>
            <a:endParaRPr lang="en-GB" sz="1600" b="1" dirty="0">
              <a:solidFill>
                <a:srgbClr val="0F3743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CE19BFE-DBA2-A90A-FC6D-0E1282B7C28A}"/>
              </a:ext>
            </a:extLst>
          </p:cNvPr>
          <p:cNvSpPr/>
          <p:nvPr/>
        </p:nvSpPr>
        <p:spPr>
          <a:xfrm>
            <a:off x="7877454" y="2189788"/>
            <a:ext cx="3249169" cy="366647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0F3743"/>
                </a:solidFill>
              </a:rPr>
              <a:t>KPI </a:t>
            </a:r>
            <a:r>
              <a:rPr lang="es-ES" b="1" dirty="0" err="1">
                <a:solidFill>
                  <a:srgbClr val="0F3743"/>
                </a:solidFill>
              </a:rPr>
              <a:t>definition</a:t>
            </a:r>
            <a:endParaRPr lang="en-GB" b="1" dirty="0">
              <a:solidFill>
                <a:srgbClr val="0F3743"/>
              </a:solidFill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0CD5FFD3-744A-F381-0B07-12319BC0151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pic>
        <p:nvPicPr>
          <p:cNvPr id="2050" name="Picture 2" descr="Two men sitting at a table&#10;&#10;Description automatically generated">
            <a:extLst>
              <a:ext uri="{FF2B5EF4-FFF2-40B4-BE49-F238E27FC236}">
                <a16:creationId xmlns:a16="http://schemas.microsoft.com/office/drawing/2014/main" id="{F3FFCDE2-455E-4CDA-CE30-5C28C471C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541" y="3114119"/>
            <a:ext cx="1609459" cy="160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u resim için metin sağlanmadı">
            <a:extLst>
              <a:ext uri="{FF2B5EF4-FFF2-40B4-BE49-F238E27FC236}">
                <a16:creationId xmlns:a16="http://schemas.microsoft.com/office/drawing/2014/main" id="{AD8B948A-BEDA-6645-6438-883427FF5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45" r="7300"/>
          <a:stretch>
            <a:fillRect/>
          </a:stretch>
        </p:blipFill>
        <p:spPr bwMode="auto">
          <a:xfrm>
            <a:off x="3224155" y="4816109"/>
            <a:ext cx="2652664" cy="155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71F2080-1AAE-FCD4-4B20-D36F196647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3421" y="3660629"/>
            <a:ext cx="6277851" cy="19719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A6FFB48-B641-ABD6-A977-A27E480CF98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8874"/>
          <a:stretch>
            <a:fillRect/>
          </a:stretch>
        </p:blipFill>
        <p:spPr>
          <a:xfrm>
            <a:off x="5765772" y="2948161"/>
            <a:ext cx="6458851" cy="5720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EAD1C80-0F88-9CBE-CB91-6498B448B0A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94881"/>
          <a:stretch>
            <a:fillRect/>
          </a:stretch>
        </p:blipFill>
        <p:spPr>
          <a:xfrm>
            <a:off x="5933420" y="2648966"/>
            <a:ext cx="6458851" cy="24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71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587C5-3D33-D44D-6F55-6C186110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>
            <a:extLst>
              <a:ext uri="{FF2B5EF4-FFF2-40B4-BE49-F238E27FC236}">
                <a16:creationId xmlns:a16="http://schemas.microsoft.com/office/drawing/2014/main" id="{E4704AD2-5C81-F5B7-309A-073FD6FF9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chemeClr val="accent4"/>
                </a:solidFill>
              </a:rPr>
              <a:t>WP3 </a:t>
            </a:r>
            <a:r>
              <a:rPr lang="en-GB" dirty="0"/>
              <a:t>SWOT Analysis of 15minute-City Strategies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74AC2B0-ED54-6EFF-CE8B-348F8167E7DA}"/>
              </a:ext>
            </a:extLst>
          </p:cNvPr>
          <p:cNvSpPr/>
          <p:nvPr/>
        </p:nvSpPr>
        <p:spPr>
          <a:xfrm>
            <a:off x="160295" y="1416301"/>
            <a:ext cx="3903065" cy="525886"/>
          </a:xfrm>
          <a:prstGeom prst="round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err="1">
                <a:solidFill>
                  <a:srgbClr val="0F3743"/>
                </a:solidFill>
              </a:rPr>
              <a:t>Example</a:t>
            </a:r>
            <a:r>
              <a:rPr lang="es-ES" sz="1600" b="1" dirty="0">
                <a:solidFill>
                  <a:srgbClr val="0F3743"/>
                </a:solidFill>
              </a:rPr>
              <a:t>: Las Rozas (ES) </a:t>
            </a:r>
            <a:r>
              <a:rPr lang="es-ES" sz="1600" b="1" dirty="0" err="1">
                <a:solidFill>
                  <a:srgbClr val="0F3743"/>
                </a:solidFill>
              </a:rPr>
              <a:t>FGs</a:t>
            </a:r>
            <a:r>
              <a:rPr lang="es-ES" sz="1600" b="1" dirty="0">
                <a:solidFill>
                  <a:srgbClr val="0F3743"/>
                </a:solidFill>
              </a:rPr>
              <a:t> </a:t>
            </a:r>
            <a:endParaRPr lang="en-GB" sz="1600" b="1" dirty="0">
              <a:solidFill>
                <a:srgbClr val="0F3743"/>
              </a:solidFill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2FE2AA50-E922-2342-6BCA-11E721F5BF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7407842D-AA40-0E6B-098E-781D27B138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837099"/>
              </p:ext>
            </p:extLst>
          </p:nvPr>
        </p:nvGraphicFramePr>
        <p:xfrm>
          <a:off x="4334195" y="1810715"/>
          <a:ext cx="5075433" cy="4305588"/>
        </p:xfrm>
        <a:graphic>
          <a:graphicData uri="http://schemas.openxmlformats.org/drawingml/2006/table">
            <a:tbl>
              <a:tblPr/>
              <a:tblGrid>
                <a:gridCol w="649235">
                  <a:extLst>
                    <a:ext uri="{9D8B030D-6E8A-4147-A177-3AD203B41FA5}">
                      <a16:colId xmlns:a16="http://schemas.microsoft.com/office/drawing/2014/main" val="3238603317"/>
                    </a:ext>
                  </a:extLst>
                </a:gridCol>
                <a:gridCol w="1577984">
                  <a:extLst>
                    <a:ext uri="{9D8B030D-6E8A-4147-A177-3AD203B41FA5}">
                      <a16:colId xmlns:a16="http://schemas.microsoft.com/office/drawing/2014/main" val="1585973853"/>
                    </a:ext>
                  </a:extLst>
                </a:gridCol>
                <a:gridCol w="2848214">
                  <a:extLst>
                    <a:ext uri="{9D8B030D-6E8A-4147-A177-3AD203B41FA5}">
                      <a16:colId xmlns:a16="http://schemas.microsoft.com/office/drawing/2014/main" val="497690248"/>
                    </a:ext>
                  </a:extLst>
                </a:gridCol>
              </a:tblGrid>
              <a:tr h="381677">
                <a:tc>
                  <a:txBody>
                    <a:bodyPr/>
                    <a:lstStyle/>
                    <a:p>
                      <a:pPr algn="just" fontAlgn="auto">
                        <a:lnSpc>
                          <a:spcPts val="1950"/>
                        </a:lnSpc>
                        <a:buNone/>
                      </a:pPr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0" i="1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Target Group</a:t>
                      </a:r>
                      <a:r>
                        <a:rPr lang="es-ES" sz="14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0" i="1" u="none" strike="noStrike" dirty="0" err="1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Participants</a:t>
                      </a:r>
                      <a:r>
                        <a:rPr lang="es-ES" sz="1400" b="0" i="1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 (# &amp; </a:t>
                      </a:r>
                      <a:r>
                        <a:rPr lang="es-ES" sz="1400" b="0" i="1" u="none" strike="noStrike" dirty="0" err="1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type</a:t>
                      </a:r>
                      <a:r>
                        <a:rPr lang="es-ES" sz="1400" b="0" i="1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)</a:t>
                      </a:r>
                      <a:r>
                        <a:rPr lang="es-ES" sz="14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618610"/>
                  </a:ext>
                </a:extLst>
              </a:tr>
              <a:tr h="781816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FG #1</a:t>
                      </a:r>
                      <a:r>
                        <a:rPr lang="es-ES" sz="1400" b="1" i="0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1" i="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Administrative bodies, mobility stakeholders &amp; associations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6: </a:t>
                      </a:r>
                      <a:r>
                        <a:rPr lang="en-GB" sz="1200" b="0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Las Rozas Mobility Planning Department (1), PT authority (1), University (1), mobility service providers (2), urban designer (1), 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712997"/>
                  </a:ext>
                </a:extLst>
              </a:tr>
              <a:tr h="959341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FG #2</a:t>
                      </a:r>
                      <a:r>
                        <a:rPr lang="es-ES" sz="1400" b="1" i="0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1" i="0" dirty="0">
                        <a:solidFill>
                          <a:schemeClr val="accent4"/>
                        </a:solidFill>
                        <a:effectLst/>
                      </a:endParaRPr>
                    </a:p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1" i="0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1" i="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Administrative bodies, mobility stakeholders &amp; associations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2175"/>
                        </a:lnSpc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9: </a:t>
                      </a:r>
                      <a:r>
                        <a:rPr lang="en-GB" sz="1200" b="0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Mobility service providers (3), PT authority (1), University (2) , Las Rozas City Council (1), ITS consultant (1), Citizen local association (1)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8970017"/>
                  </a:ext>
                </a:extLst>
              </a:tr>
              <a:tr h="1209947">
                <a:tc>
                  <a:txBody>
                    <a:bodyPr/>
                    <a:lstStyle/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FG #3</a:t>
                      </a:r>
                      <a:r>
                        <a:rPr lang="es-ES" sz="1400" b="1" i="0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1" i="0" dirty="0">
                        <a:solidFill>
                          <a:schemeClr val="accent4"/>
                        </a:solidFill>
                        <a:effectLst/>
                      </a:endParaRPr>
                    </a:p>
                    <a:p>
                      <a:pPr algn="just" fontAlgn="base">
                        <a:lnSpc>
                          <a:spcPts val="1950"/>
                        </a:lnSpc>
                        <a:buNone/>
                      </a:pPr>
                      <a:r>
                        <a:rPr lang="es-ES" sz="1400" b="1" i="0" dirty="0">
                          <a:solidFill>
                            <a:schemeClr val="accent4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s-ES" sz="1600" b="1" i="0" dirty="0">
                        <a:solidFill>
                          <a:schemeClr val="accent4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2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Businesses, retailers and other service providers 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950"/>
                        </a:lnSpc>
                        <a:buNone/>
                      </a:pPr>
                      <a:r>
                        <a:rPr lang="en-GB" sz="1400" b="1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6: </a:t>
                      </a:r>
                      <a:r>
                        <a:rPr lang="en-GB" sz="1200" b="0" i="0" u="none" strike="noStrike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2 representatives of local shopping centres, 1 local business owner, 1 director of the local vocational training centre, 1 representative of Local Retailers association and city council member for commerce</a:t>
                      </a:r>
                      <a:r>
                        <a:rPr lang="en-GB" sz="1200" b="0" i="0" dirty="0">
                          <a:solidFill>
                            <a:srgbClr val="0F3743"/>
                          </a:solidFill>
                          <a:effectLst/>
                          <a:latin typeface="Segoe UI" panose="020B0502040204020203" pitchFamily="34" charset="0"/>
                        </a:rPr>
                        <a:t>​</a:t>
                      </a:r>
                      <a:endParaRPr lang="en-GB" sz="1200" b="0" i="0" dirty="0">
                        <a:solidFill>
                          <a:srgbClr val="0F3743"/>
                        </a:solidFill>
                        <a:effectLst/>
                      </a:endParaRPr>
                    </a:p>
                  </a:txBody>
                  <a:tcPr marL="81807" marR="81807" marT="40903" marB="4090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280429"/>
                  </a:ext>
                </a:extLst>
              </a:tr>
            </a:tbl>
          </a:graphicData>
        </a:graphic>
      </p:graphicFrame>
      <p:sp>
        <p:nvSpPr>
          <p:cNvPr id="14" name="Rectangle 2">
            <a:extLst>
              <a:ext uri="{FF2B5EF4-FFF2-40B4-BE49-F238E27FC236}">
                <a16:creationId xmlns:a16="http://schemas.microsoft.com/office/drawing/2014/main" id="{A88F2FCF-6C00-D8FA-9707-B8B660E9B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589" y="201460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CuadroTexto 3">
            <a:extLst>
              <a:ext uri="{FF2B5EF4-FFF2-40B4-BE49-F238E27FC236}">
                <a16:creationId xmlns:a16="http://schemas.microsoft.com/office/drawing/2014/main" id="{7FCF6BEF-2605-8F89-0B94-07A6D841323A}"/>
              </a:ext>
            </a:extLst>
          </p:cNvPr>
          <p:cNvSpPr txBox="1"/>
          <p:nvPr/>
        </p:nvSpPr>
        <p:spPr>
          <a:xfrm>
            <a:off x="1210592" y="6599930"/>
            <a:ext cx="38648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</a:t>
            </a:r>
            <a:r>
              <a:rPr lang="es-ES" sz="1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</a:t>
            </a:r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50% </a:t>
            </a:r>
            <a:r>
              <a:rPr lang="es-ES" sz="1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</a:t>
            </a:r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</a:t>
            </a:r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participants</a:t>
            </a:r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1200" b="1" dirty="0" err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live</a:t>
            </a:r>
            <a:r>
              <a:rPr lang="es-ES" sz="1200" b="1" dirty="0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Las Rozas</a:t>
            </a:r>
            <a:endParaRPr lang="en-GB" sz="1200" b="1" dirty="0">
              <a:solidFill>
                <a:schemeClr val="accent4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8" name="Picture 4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021748AD-80EE-311A-2C29-C75B50252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0" t="21964" r="10033" b="8992"/>
          <a:stretch>
            <a:fillRect/>
          </a:stretch>
        </p:blipFill>
        <p:spPr bwMode="auto">
          <a:xfrm>
            <a:off x="9592934" y="1355491"/>
            <a:ext cx="2514882" cy="167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 grupo de personas en una oficina&#10;&#10;Descripción generada automáticamente">
            <a:extLst>
              <a:ext uri="{FF2B5EF4-FFF2-40B4-BE49-F238E27FC236}">
                <a16:creationId xmlns:a16="http://schemas.microsoft.com/office/drawing/2014/main" id="{CE0537A7-021D-513C-B717-B8AAFC6063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5" t="25211" r="13145" b="20082"/>
          <a:stretch>
            <a:fillRect/>
          </a:stretch>
        </p:blipFill>
        <p:spPr bwMode="auto">
          <a:xfrm>
            <a:off x="9592934" y="5031291"/>
            <a:ext cx="2514882" cy="150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CC3CC87-B9BA-A9B7-886C-84958447E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8" t="19573" r="10026" b="732"/>
          <a:stretch>
            <a:fillRect/>
          </a:stretch>
        </p:blipFill>
        <p:spPr bwMode="auto">
          <a:xfrm>
            <a:off x="9592934" y="3111820"/>
            <a:ext cx="2514882" cy="183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9A6EC386-5CE9-A774-6CC8-F99AB4533EE9}"/>
              </a:ext>
            </a:extLst>
          </p:cNvPr>
          <p:cNvSpPr txBox="1"/>
          <p:nvPr/>
        </p:nvSpPr>
        <p:spPr>
          <a:xfrm>
            <a:off x="221060" y="2189526"/>
            <a:ext cx="4074493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0F3743"/>
                </a:solidFill>
              </a:rPr>
              <a:t>3 FGs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F3743"/>
                </a:solidFill>
              </a:rPr>
              <a:t>Introducing of the </a:t>
            </a:r>
            <a:r>
              <a:rPr lang="en-GB" b="1" dirty="0">
                <a:solidFill>
                  <a:srgbClr val="0F3743"/>
                </a:solidFill>
              </a:rPr>
              <a:t>15mC</a:t>
            </a:r>
            <a:r>
              <a:rPr lang="en-GB" dirty="0">
                <a:solidFill>
                  <a:srgbClr val="0F3743"/>
                </a:solidFill>
              </a:rPr>
              <a:t> and FORTHCOMING project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F3743"/>
                </a:solidFill>
              </a:rPr>
              <a:t>Presentation and debate of </a:t>
            </a:r>
            <a:r>
              <a:rPr lang="en-GB" b="1" dirty="0">
                <a:solidFill>
                  <a:srgbClr val="0F3743"/>
                </a:solidFill>
              </a:rPr>
              <a:t>selected mobility measures </a:t>
            </a:r>
            <a:r>
              <a:rPr lang="en-GB" dirty="0">
                <a:solidFill>
                  <a:srgbClr val="0F3743"/>
                </a:solidFill>
              </a:rPr>
              <a:t>following 15Mc framework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F3743"/>
                </a:solidFill>
              </a:rPr>
              <a:t>Propose alternative </a:t>
            </a:r>
            <a:r>
              <a:rPr lang="en-GB" b="1" dirty="0">
                <a:solidFill>
                  <a:srgbClr val="0F3743"/>
                </a:solidFill>
              </a:rPr>
              <a:t>strategies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</a:rPr>
              <a:t>SWOT analysis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B050"/>
                </a:solidFill>
              </a:rPr>
              <a:t>KPI ranking</a:t>
            </a:r>
          </a:p>
        </p:txBody>
      </p:sp>
    </p:spTree>
    <p:extLst>
      <p:ext uri="{BB962C8B-B14F-4D97-AF65-F5344CB8AC3E}">
        <p14:creationId xmlns:p14="http://schemas.microsoft.com/office/powerpoint/2010/main" val="3718283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A920C-9635-85B7-1811-7406EC2C6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492D0A1-4576-1BE2-03BD-3CDDC2A0F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/>
              <a:t>D4.1 </a:t>
            </a:r>
            <a:r>
              <a:rPr lang="en-GB" dirty="0"/>
              <a:t>Report on the set-up of 6 European Living Labs</a:t>
            </a:r>
          </a:p>
          <a:p>
            <a:pPr marL="0" indent="0">
              <a:buNone/>
            </a:pPr>
            <a:r>
              <a:rPr lang="en-GB" b="1" dirty="0"/>
              <a:t>D4.2 </a:t>
            </a:r>
            <a:r>
              <a:rPr lang="en-GB" dirty="0"/>
              <a:t>Cross-sectional Analysis of 6 European Living Labs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034720DB-1072-5BEF-78E2-D02B7552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E47295"/>
                </a:solidFill>
              </a:rPr>
              <a:t>WP4 </a:t>
            </a:r>
            <a:r>
              <a:rPr lang="en-GB" dirty="0"/>
              <a:t>6 EU 15minC Urban Living Labs </a:t>
            </a:r>
            <a:r>
              <a:rPr lang="en-GB" b="0" dirty="0"/>
              <a:t>	</a:t>
            </a:r>
            <a:endParaRPr lang="en-GB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000CF94-194D-35AC-CAB7-B3F5B40E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890" y="2399990"/>
            <a:ext cx="7151764" cy="4193613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C2DA5B2-9886-2A88-A01B-63FDB150A6D9}"/>
              </a:ext>
            </a:extLst>
          </p:cNvPr>
          <p:cNvSpPr/>
          <p:nvPr/>
        </p:nvSpPr>
        <p:spPr>
          <a:xfrm>
            <a:off x="407796" y="2747435"/>
            <a:ext cx="3940891" cy="1605490"/>
          </a:xfrm>
          <a:prstGeom prst="roundRect">
            <a:avLst/>
          </a:prstGeom>
          <a:solidFill>
            <a:srgbClr val="E47295"/>
          </a:solidFill>
          <a:ln w="25400" cap="flat" cmpd="sng" algn="ctr">
            <a:solidFill>
              <a:srgbClr val="E47295"/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9pPr>
          </a:lstStyle>
          <a:p>
            <a:pPr algn="ctr"/>
            <a:r>
              <a:rPr lang="en-GB" sz="1800" noProof="0" dirty="0">
                <a:solidFill>
                  <a:srgbClr val="0F3743"/>
                </a:solidFill>
                <a:latin typeface="Segoe UI"/>
                <a:cs typeface="Segoe UI"/>
              </a:rPr>
              <a:t>Characterisation of the LL: (1) </a:t>
            </a:r>
            <a:r>
              <a:rPr lang="en-GB" sz="1800" b="1" noProof="0" dirty="0">
                <a:solidFill>
                  <a:srgbClr val="0F3743"/>
                </a:solidFill>
                <a:latin typeface="Segoe UI"/>
                <a:cs typeface="Segoe UI"/>
              </a:rPr>
              <a:t>Socioeconomic aspects, </a:t>
            </a:r>
            <a:r>
              <a:rPr lang="en-GB" sz="1800" b="1" dirty="0">
                <a:solidFill>
                  <a:srgbClr val="0F3743"/>
                </a:solidFill>
                <a:latin typeface="Segoe UI"/>
                <a:cs typeface="Segoe UI"/>
              </a:rPr>
              <a:t>(2)</a:t>
            </a:r>
            <a:r>
              <a:rPr lang="en-GB" sz="1800" b="1" noProof="0" dirty="0">
                <a:solidFill>
                  <a:srgbClr val="0F3743"/>
                </a:solidFill>
                <a:latin typeface="Segoe UI"/>
                <a:cs typeface="Segoe UI"/>
              </a:rPr>
              <a:t>Urban planning &amp; Land Use, </a:t>
            </a:r>
            <a:r>
              <a:rPr lang="en-GB" sz="1800" b="1" dirty="0">
                <a:solidFill>
                  <a:srgbClr val="0F3743"/>
                </a:solidFill>
                <a:latin typeface="Segoe UI"/>
                <a:cs typeface="Segoe UI"/>
              </a:rPr>
              <a:t>(3) </a:t>
            </a:r>
            <a:r>
              <a:rPr lang="en-GB" sz="1800" b="1" noProof="0" dirty="0">
                <a:solidFill>
                  <a:srgbClr val="0F3743"/>
                </a:solidFill>
                <a:latin typeface="Segoe UI"/>
                <a:cs typeface="Segoe UI"/>
              </a:rPr>
              <a:t>Mobility </a:t>
            </a:r>
            <a:r>
              <a:rPr lang="en-GB" sz="1800" noProof="0" dirty="0">
                <a:solidFill>
                  <a:srgbClr val="0F3743"/>
                </a:solidFill>
                <a:latin typeface="Segoe UI"/>
                <a:cs typeface="Segoe UI"/>
              </a:rPr>
              <a:t>and</a:t>
            </a:r>
            <a:r>
              <a:rPr lang="en-GB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n-GB" sz="1800" b="1" dirty="0">
                <a:solidFill>
                  <a:srgbClr val="0F3743"/>
                </a:solidFill>
                <a:latin typeface="Segoe UI"/>
                <a:cs typeface="Segoe UI"/>
              </a:rPr>
              <a:t>(4) </a:t>
            </a:r>
            <a:r>
              <a:rPr lang="en-GB" sz="1800" b="1" noProof="0" dirty="0">
                <a:solidFill>
                  <a:srgbClr val="0F3743"/>
                </a:solidFill>
                <a:latin typeface="Segoe UI"/>
                <a:cs typeface="Segoe UI"/>
              </a:rPr>
              <a:t>Policy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CDF1A17E-C04A-3EB0-18BC-FD036BEA2ABE}"/>
              </a:ext>
            </a:extLst>
          </p:cNvPr>
          <p:cNvSpPr/>
          <p:nvPr/>
        </p:nvSpPr>
        <p:spPr>
          <a:xfrm>
            <a:off x="396492" y="4584445"/>
            <a:ext cx="3940891" cy="1605490"/>
          </a:xfrm>
          <a:prstGeom prst="roundRect">
            <a:avLst/>
          </a:prstGeom>
          <a:solidFill>
            <a:srgbClr val="E47295"/>
          </a:solidFill>
          <a:ln w="25400" cap="flat" cmpd="sng" algn="ctr">
            <a:solidFill>
              <a:srgbClr val="E47295"/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FFFF"/>
                </a:solidFill>
                <a:latin typeface="Arial"/>
                <a:sym typeface="Arial"/>
              </a:defRPr>
            </a:lvl9pPr>
          </a:lstStyle>
          <a:p>
            <a:pPr algn="ctr"/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Identification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noProof="0" dirty="0" err="1">
                <a:solidFill>
                  <a:srgbClr val="0F3743"/>
                </a:solidFill>
                <a:latin typeface="Segoe UI"/>
                <a:cs typeface="Segoe UI"/>
              </a:rPr>
              <a:t>of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shared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patterns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noProof="0" dirty="0">
                <a:solidFill>
                  <a:srgbClr val="0F3743"/>
                </a:solidFill>
                <a:latin typeface="Segoe UI"/>
                <a:cs typeface="Segoe UI"/>
              </a:rPr>
              <a:t>and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key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differences</a:t>
            </a:r>
            <a:r>
              <a:rPr lang="es-ES" sz="1800" b="1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noProof="0" dirty="0" err="1">
                <a:solidFill>
                  <a:srgbClr val="0F3743"/>
                </a:solidFill>
                <a:latin typeface="Segoe UI"/>
                <a:cs typeface="Segoe UI"/>
              </a:rPr>
              <a:t>across</a:t>
            </a:r>
            <a:r>
              <a:rPr lang="es-ES" sz="1800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noProof="0" dirty="0" err="1">
                <a:solidFill>
                  <a:srgbClr val="0F3743"/>
                </a:solidFill>
                <a:latin typeface="Segoe UI"/>
                <a:cs typeface="Segoe UI"/>
              </a:rPr>
              <a:t>the</a:t>
            </a:r>
            <a:r>
              <a:rPr lang="es-ES" sz="1800" noProof="0" dirty="0">
                <a:solidFill>
                  <a:srgbClr val="0F3743"/>
                </a:solidFill>
                <a:latin typeface="Segoe UI"/>
                <a:cs typeface="Segoe UI"/>
              </a:rPr>
              <a:t> </a:t>
            </a:r>
            <a:r>
              <a:rPr lang="es-ES" sz="1800" b="1" noProof="0" dirty="0" err="1">
                <a:solidFill>
                  <a:srgbClr val="0F3743"/>
                </a:solidFill>
                <a:latin typeface="Segoe UI"/>
                <a:cs typeface="Segoe UI"/>
              </a:rPr>
              <a:t>ULLs</a:t>
            </a:r>
            <a:endParaRPr lang="en-GB" sz="1800" b="1" noProof="0" dirty="0">
              <a:solidFill>
                <a:srgbClr val="0F3743"/>
              </a:solidFill>
              <a:latin typeface="Segoe UI"/>
              <a:cs typeface="Segoe UI"/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75C9CC27-4968-BB75-18DA-A15D6217225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63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AE04B-4C08-BA5E-2F40-C1B0E3FEC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6A0EE99-1761-2196-26E8-3239914A7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837" y="1505219"/>
            <a:ext cx="11744325" cy="491623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2000" b="1" dirty="0"/>
              <a:t>D5.1.</a:t>
            </a:r>
            <a:r>
              <a:rPr lang="en-GB" sz="2000" dirty="0"/>
              <a:t> Methodology for Transferring 15minC Strategies from Core Cities to Suburban Cities. </a:t>
            </a:r>
          </a:p>
          <a:p>
            <a:pPr marL="0" indent="0">
              <a:buNone/>
            </a:pPr>
            <a:r>
              <a:rPr lang="en-GB" sz="2000" b="1" dirty="0"/>
              <a:t>D5.2.</a:t>
            </a:r>
            <a:r>
              <a:rPr lang="en-GB" sz="2000" dirty="0"/>
              <a:t> Transfer potential city-to-suburbs and scaling-up to other contexts and cities.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	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6AB8672-C362-F345-2D3F-4BA41F81F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003" y="1253317"/>
            <a:ext cx="9899197" cy="503805"/>
          </a:xfrm>
        </p:spPr>
        <p:txBody>
          <a:bodyPr/>
          <a:lstStyle/>
          <a:p>
            <a:r>
              <a:rPr lang="es-ES" dirty="0">
                <a:solidFill>
                  <a:schemeClr val="accent2"/>
                </a:solidFill>
              </a:rPr>
              <a:t>WP5 </a:t>
            </a:r>
            <a:r>
              <a:rPr lang="en-GB" dirty="0"/>
              <a:t> Transfer Guidelines of the 15minC (scale-up) </a:t>
            </a:r>
            <a:r>
              <a:rPr lang="en-GB" b="0" dirty="0"/>
              <a:t>	</a:t>
            </a:r>
            <a:br>
              <a:rPr lang="en-GB" b="0" dirty="0"/>
            </a:br>
            <a:endParaRPr lang="en-GB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90FB506-BDE4-11A0-7B58-B83F4AD57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2417334"/>
            <a:ext cx="4420065" cy="3681282"/>
          </a:xfrm>
          <a:prstGeom prst="rect">
            <a:avLst/>
          </a:prstGeom>
        </p:spPr>
      </p:pic>
      <p:pic>
        <p:nvPicPr>
          <p:cNvPr id="5122" name="Picture 2" descr="C:\Users\Luiza\AppData\Local\Microsoft\Windows\INetCache\Content.MSO\9967CF3E.tmp">
            <a:extLst>
              <a:ext uri="{FF2B5EF4-FFF2-40B4-BE49-F238E27FC236}">
                <a16:creationId xmlns:a16="http://schemas.microsoft.com/office/drawing/2014/main" id="{B95BAD75-37F3-87F1-84C6-8A3887E65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651" y="2743500"/>
            <a:ext cx="2647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Luiza\AppData\Local\Microsoft\Windows\INetCache\Content.MSO\9967CF3E.tmp">
            <a:extLst>
              <a:ext uri="{FF2B5EF4-FFF2-40B4-BE49-F238E27FC236}">
                <a16:creationId xmlns:a16="http://schemas.microsoft.com/office/drawing/2014/main" id="{6BF0385C-5CA0-CB14-A650-550D4FBA1A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708" y="4781427"/>
            <a:ext cx="26860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echa: hacia abajo 8">
            <a:extLst>
              <a:ext uri="{FF2B5EF4-FFF2-40B4-BE49-F238E27FC236}">
                <a16:creationId xmlns:a16="http://schemas.microsoft.com/office/drawing/2014/main" id="{459595E1-3781-E9B9-A2A3-CDDDD63EEEC7}"/>
              </a:ext>
            </a:extLst>
          </p:cNvPr>
          <p:cNvSpPr/>
          <p:nvPr/>
        </p:nvSpPr>
        <p:spPr>
          <a:xfrm>
            <a:off x="5501886" y="4381857"/>
            <a:ext cx="161925" cy="256039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41B488C-0B19-FF7F-063C-63C1042A6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5350" y="2270781"/>
            <a:ext cx="4650162" cy="4478189"/>
          </a:xfrm>
          <a:prstGeom prst="rect">
            <a:avLst/>
          </a:prstGeom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59BE2080-0193-2775-5088-1912190779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780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82096-B216-0866-5A9D-302A1CD10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5543F9E-9C0B-5A21-ADFB-C6D643FAD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b="1" dirty="0"/>
              <a:t>D6.1. </a:t>
            </a:r>
            <a:r>
              <a:rPr lang="en-GB" sz="2000" dirty="0"/>
              <a:t>Multi-Stakeholder Impact Assessment Methodology (common/city specific)</a:t>
            </a:r>
          </a:p>
          <a:p>
            <a:pPr marL="0" indent="0">
              <a:buNone/>
            </a:pPr>
            <a:r>
              <a:rPr lang="en-GB" sz="2000" b="1" dirty="0"/>
              <a:t>D6.2</a:t>
            </a:r>
            <a:r>
              <a:rPr lang="en-GB" sz="2000" dirty="0"/>
              <a:t>. Assessment by Case Study and Cross-sectional Analysis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9266F80-D000-70B1-9BD3-E208DE603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609600"/>
            <a:ext cx="10080172" cy="503805"/>
          </a:xfrm>
        </p:spPr>
        <p:txBody>
          <a:bodyPr/>
          <a:lstStyle/>
          <a:p>
            <a:r>
              <a:rPr lang="es-ES" dirty="0">
                <a:solidFill>
                  <a:srgbClr val="C275E1"/>
                </a:solidFill>
              </a:rPr>
              <a:t>WP6</a:t>
            </a:r>
            <a:r>
              <a:rPr lang="es-ES" dirty="0"/>
              <a:t> </a:t>
            </a:r>
            <a:r>
              <a:rPr lang="en-GB" dirty="0"/>
              <a:t>Multi-Stakeholder Impact Assessment (common/city specific)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50014897-8553-81E6-E92B-BF2B81F44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7492"/>
            <a:ext cx="4105337" cy="289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5AE78F10-5403-1369-A799-2E057DB5E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337" y="3667492"/>
            <a:ext cx="4085510" cy="289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EFD64B80-CB7D-94C3-5994-FCB250C31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0760" y="3667492"/>
            <a:ext cx="4085510" cy="289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46C01A40-BEDF-A825-7251-69417F897B1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BBDDBC6A-C2AD-CB21-DD9E-6791D2C4D7DC}"/>
              </a:ext>
            </a:extLst>
          </p:cNvPr>
          <p:cNvSpPr/>
          <p:nvPr/>
        </p:nvSpPr>
        <p:spPr>
          <a:xfrm>
            <a:off x="1227761" y="2640458"/>
            <a:ext cx="2599362" cy="550050"/>
          </a:xfrm>
          <a:prstGeom prst="roundRect">
            <a:avLst/>
          </a:prstGeom>
          <a:solidFill>
            <a:srgbClr val="C275E1"/>
          </a:solidFill>
          <a:ln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Survey</a:t>
            </a:r>
            <a:r>
              <a:rPr lang="es-ES" dirty="0"/>
              <a:t> in </a:t>
            </a:r>
            <a:r>
              <a:rPr lang="es-ES" dirty="0" err="1"/>
              <a:t>ULLs</a:t>
            </a:r>
            <a:r>
              <a:rPr lang="es-ES" dirty="0"/>
              <a:t> </a:t>
            </a:r>
            <a:r>
              <a:rPr lang="es-ES" dirty="0" err="1"/>
              <a:t>design</a:t>
            </a:r>
            <a:r>
              <a:rPr lang="es-ES" dirty="0"/>
              <a:t> &amp; </a:t>
            </a:r>
            <a:r>
              <a:rPr lang="es-ES" dirty="0" err="1"/>
              <a:t>analysis</a:t>
            </a:r>
            <a:endParaRPr lang="en-GB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738E0B7C-2AD4-D521-CAF3-542E399781DA}"/>
              </a:ext>
            </a:extLst>
          </p:cNvPr>
          <p:cNvSpPr/>
          <p:nvPr/>
        </p:nvSpPr>
        <p:spPr>
          <a:xfrm>
            <a:off x="7244671" y="2645977"/>
            <a:ext cx="2599362" cy="550050"/>
          </a:xfrm>
          <a:prstGeom prst="roundRect">
            <a:avLst/>
          </a:prstGeom>
          <a:solidFill>
            <a:srgbClr val="C275E1"/>
          </a:solidFill>
          <a:ln>
            <a:solidFill>
              <a:srgbClr val="C275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FGS in </a:t>
            </a:r>
            <a:r>
              <a:rPr lang="es-ES" dirty="0" err="1"/>
              <a:t>ULLs</a:t>
            </a:r>
            <a:r>
              <a:rPr lang="es-ES" dirty="0"/>
              <a:t> </a:t>
            </a:r>
          </a:p>
          <a:p>
            <a:pPr algn="ctr"/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validation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467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A4DF1-9B5B-AF2D-009B-70700000A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F42662D3-2104-2B57-69F6-320628C169E4}"/>
              </a:ext>
            </a:extLst>
          </p:cNvPr>
          <p:cNvSpPr/>
          <p:nvPr/>
        </p:nvSpPr>
        <p:spPr>
          <a:xfrm>
            <a:off x="841652" y="1703196"/>
            <a:ext cx="4391025" cy="3451607"/>
          </a:xfrm>
          <a:prstGeom prst="roundRect">
            <a:avLst>
              <a:gd name="adj" fmla="val 10933"/>
            </a:avLst>
          </a:prstGeom>
          <a:solidFill>
            <a:srgbClr val="98ECC0"/>
          </a:solidFill>
          <a:ln>
            <a:solidFill>
              <a:srgbClr val="98EC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28404D3-2218-8FFA-20AD-ECD41B98C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103" y="1868948"/>
            <a:ext cx="4219574" cy="3077942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15 minute City </a:t>
            </a:r>
            <a:r>
              <a:rPr lang="es-ES" dirty="0" err="1"/>
              <a:t>Implementation</a:t>
            </a:r>
            <a:r>
              <a:rPr lang="es-ES" dirty="0"/>
              <a:t> </a:t>
            </a:r>
            <a:r>
              <a:rPr lang="es-ES" dirty="0" err="1"/>
              <a:t>Guidebook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Suburban</a:t>
            </a:r>
            <a:r>
              <a:rPr lang="es-ES" dirty="0"/>
              <a:t> </a:t>
            </a:r>
            <a:r>
              <a:rPr lang="es-ES" dirty="0" err="1"/>
              <a:t>Areas</a:t>
            </a:r>
            <a:r>
              <a:rPr lang="es-ES" dirty="0"/>
              <a:t> </a:t>
            </a:r>
            <a:endParaRPr lang="en-GB" dirty="0"/>
          </a:p>
          <a:p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BE56CC3-2066-938D-5063-60D04069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s-ES" dirty="0">
                <a:solidFill>
                  <a:srgbClr val="98ECC0"/>
                </a:solidFill>
              </a:rPr>
              <a:t>WP7</a:t>
            </a:r>
            <a:r>
              <a:rPr lang="es-ES" dirty="0"/>
              <a:t> </a:t>
            </a:r>
            <a:r>
              <a:rPr lang="en-GB" dirty="0"/>
              <a:t>Dissemination and Transferability 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D491DD6-FEE9-AEB8-2FD1-A57E2AA4D255}"/>
              </a:ext>
            </a:extLst>
          </p:cNvPr>
          <p:cNvSpPr txBox="1"/>
          <p:nvPr/>
        </p:nvSpPr>
        <p:spPr>
          <a:xfrm>
            <a:off x="1013103" y="3469562"/>
            <a:ext cx="407282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F3743"/>
                </a:solidFill>
              </a:rPr>
              <a:t>Key learnings from the project to serve as guidelines for local authorities and practitioners who wish to render suburban areas more proximity-friendly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D975D98-E793-6D8D-7CD5-EF79D0B75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556" y="1219199"/>
            <a:ext cx="4200313" cy="526705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8ED4D20-56F8-5AA8-BAFC-858669D14C40}"/>
              </a:ext>
            </a:extLst>
          </p:cNvPr>
          <p:cNvSpPr txBox="1"/>
          <p:nvPr/>
        </p:nvSpPr>
        <p:spPr>
          <a:xfrm>
            <a:off x="841652" y="5437277"/>
            <a:ext cx="5724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i="1" dirty="0">
                <a:solidFill>
                  <a:schemeClr val="bg2">
                    <a:lumMod val="75000"/>
                  </a:schemeClr>
                </a:solidFill>
              </a:rPr>
              <a:t>Will be </a:t>
            </a:r>
            <a:r>
              <a:rPr lang="es-ES" i="1" dirty="0" err="1">
                <a:solidFill>
                  <a:schemeClr val="bg2">
                    <a:lumMod val="75000"/>
                  </a:schemeClr>
                </a:solidFill>
              </a:rPr>
              <a:t>discussed</a:t>
            </a:r>
            <a:r>
              <a:rPr lang="es-ES" i="1" dirty="0">
                <a:solidFill>
                  <a:schemeClr val="bg2">
                    <a:lumMod val="75000"/>
                  </a:schemeClr>
                </a:solidFill>
              </a:rPr>
              <a:t> more in a </a:t>
            </a:r>
            <a:r>
              <a:rPr lang="es-ES" i="1" dirty="0" err="1">
                <a:solidFill>
                  <a:schemeClr val="bg2">
                    <a:lumMod val="75000"/>
                  </a:schemeClr>
                </a:solidFill>
              </a:rPr>
              <a:t>later</a:t>
            </a:r>
            <a:r>
              <a:rPr lang="es-ES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i="1" dirty="0" err="1">
                <a:solidFill>
                  <a:schemeClr val="bg2">
                    <a:lumMod val="75000"/>
                  </a:schemeClr>
                </a:solidFill>
              </a:rPr>
              <a:t>session</a:t>
            </a:r>
            <a:endParaRPr lang="en-GB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FDE952D-6324-657B-8EED-7201ED5F6A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9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7F750-F99B-48D6-4F75-870876AE0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4806CA99-0E2A-F8A5-7D43-7DE54E4102D3}"/>
              </a:ext>
            </a:extLst>
          </p:cNvPr>
          <p:cNvSpPr/>
          <p:nvPr/>
        </p:nvSpPr>
        <p:spPr>
          <a:xfrm>
            <a:off x="1250812" y="1923614"/>
            <a:ext cx="10669596" cy="3561761"/>
          </a:xfrm>
          <a:prstGeom prst="roundRect">
            <a:avLst>
              <a:gd name="adj" fmla="val 8015"/>
            </a:avLst>
          </a:prstGeom>
          <a:solidFill>
            <a:srgbClr val="98ECC0"/>
          </a:solidFill>
          <a:ln>
            <a:solidFill>
              <a:srgbClr val="98EC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4D89DF72-83E1-3FCF-5636-D71CCB8B3303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8490EE0-9652-1D3E-9376-0402FACDF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28" y="1411748"/>
            <a:ext cx="4219574" cy="398002"/>
          </a:xfrm>
        </p:spPr>
        <p:txBody>
          <a:bodyPr/>
          <a:lstStyle/>
          <a:p>
            <a:pPr marL="0" indent="0">
              <a:buNone/>
            </a:pPr>
            <a:r>
              <a:rPr lang="es-ES" b="1" dirty="0" err="1"/>
              <a:t>Scientific</a:t>
            </a:r>
            <a:r>
              <a:rPr lang="es-ES" b="1" dirty="0"/>
              <a:t> </a:t>
            </a:r>
            <a:r>
              <a:rPr lang="es-ES" b="1" dirty="0" err="1"/>
              <a:t>publications</a:t>
            </a:r>
            <a:endParaRPr lang="en-GB" b="1" dirty="0"/>
          </a:p>
          <a:p>
            <a:endParaRPr lang="en-GB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2E2B8CD-9675-7DF5-1A3A-80453828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1828" y="440247"/>
            <a:ext cx="10080172" cy="503805"/>
          </a:xfrm>
        </p:spPr>
        <p:txBody>
          <a:bodyPr/>
          <a:lstStyle/>
          <a:p>
            <a:r>
              <a:rPr lang="es-ES" dirty="0">
                <a:solidFill>
                  <a:srgbClr val="98ECC0"/>
                </a:solidFill>
              </a:rPr>
              <a:t>WP7</a:t>
            </a:r>
            <a:r>
              <a:rPr lang="es-ES" dirty="0"/>
              <a:t> </a:t>
            </a:r>
            <a:r>
              <a:rPr lang="en-GB" dirty="0"/>
              <a:t>Dissemination and Transferability 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659CC4-FDDD-A2F0-B356-328A4F044CFB}"/>
              </a:ext>
            </a:extLst>
          </p:cNvPr>
          <p:cNvSpPr txBox="1"/>
          <p:nvPr/>
        </p:nvSpPr>
        <p:spPr>
          <a:xfrm>
            <a:off x="1447924" y="1923615"/>
            <a:ext cx="10477376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Gangneux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, J. (2026), Contested Places: Navigating the Politics of the X-Minute City in Bell, K., Foster, E. &amp; Satheesh, S. (eds)The </a:t>
            </a: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SAGE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Handbook of Eco-Social Policy and Politics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. SAGE Publications.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Brownrigg-Gleeson, M. L., Lopez-Carreiro, I., Monzon, A., &amp; Lopez, E. (2026). Designing proximity futures: Mobility pathways to the X-minute metropolis in Madrid.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Journal Of Urban Mobility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, 9, 100226.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  <a:hlinkClick r:id="rId3"/>
              </a:rPr>
              <a:t>https://doi.org/10.1016/j.urbmob.2026.100226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F3743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F3743"/>
                </a:solidFill>
              </a:rPr>
              <a:t>Terzi, A. F., Aksu, K., Koçyiğit, A., &amp; Demirel, H. (2026). Mapping social vulnerability through accessibility Patterns: the Istanbul case. </a:t>
            </a:r>
            <a:r>
              <a:rPr lang="en-GB" sz="1600" b="1" dirty="0">
                <a:solidFill>
                  <a:srgbClr val="0F3743"/>
                </a:solidFill>
              </a:rPr>
              <a:t>International Archives Of The Photogrammetry, Remote Sensing And Spatial Information Sciences</a:t>
            </a:r>
            <a:r>
              <a:rPr lang="en-GB" sz="1600" dirty="0">
                <a:solidFill>
                  <a:srgbClr val="0F3743"/>
                </a:solidFill>
              </a:rPr>
              <a:t>, XLVIII-4/W18-2025, 323-329. </a:t>
            </a:r>
            <a:r>
              <a:rPr lang="en-GB" sz="1600" dirty="0">
                <a:solidFill>
                  <a:srgbClr val="0F3743"/>
                </a:solidFill>
                <a:hlinkClick r:id="rId4"/>
              </a:rPr>
              <a:t>https://doi.org/10.5194/isprs-archives-xlviii-4-w18-2025-323-2026</a:t>
            </a:r>
            <a:endParaRPr lang="en-GB" sz="1600" dirty="0">
              <a:solidFill>
                <a:srgbClr val="0F3743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Terzi, A. F., &amp; Demirel, H. (2026). When cities learn themselves: A meta-learning-based spatial framework for 15-minute cities [Manuscript submitted for publication].</a:t>
            </a:r>
          </a:p>
        </p:txBody>
      </p: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AFCDBDDB-20B1-73EF-1175-2F37FBC2AAC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77DB2E0-9719-2C1C-F37C-6AA43C3FC063}"/>
              </a:ext>
            </a:extLst>
          </p:cNvPr>
          <p:cNvSpPr/>
          <p:nvPr/>
        </p:nvSpPr>
        <p:spPr>
          <a:xfrm>
            <a:off x="1339989" y="5829265"/>
            <a:ext cx="10580419" cy="428500"/>
          </a:xfrm>
          <a:prstGeom prst="roundRect">
            <a:avLst/>
          </a:prstGeom>
          <a:solidFill>
            <a:srgbClr val="DEF9EB"/>
          </a:solidFill>
          <a:ln>
            <a:solidFill>
              <a:srgbClr val="DEF9E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DDAFAA7-95FF-46FB-D9E1-5FD27FE43824}"/>
              </a:ext>
            </a:extLst>
          </p:cNvPr>
          <p:cNvSpPr txBox="1"/>
          <p:nvPr/>
        </p:nvSpPr>
        <p:spPr>
          <a:xfrm>
            <a:off x="1384578" y="5882373"/>
            <a:ext cx="10464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And 6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conference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presentations</a:t>
            </a: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and 2 master </a:t>
            </a:r>
            <a:r>
              <a:rPr kumimoji="0" 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F3743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thesis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F3743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7DDA03A-D30F-EBD3-5683-366A28CCF57D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6700" y="1923615"/>
            <a:ext cx="771670" cy="88848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602CCC4-A580-D1A5-2BC1-091CE9FA9DA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900" y="5623645"/>
            <a:ext cx="771670" cy="72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70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58553-3636-9482-808D-6F129E2D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>
            <a:extLst>
              <a:ext uri="{FF2B5EF4-FFF2-40B4-BE49-F238E27FC236}">
                <a16:creationId xmlns:a16="http://schemas.microsoft.com/office/drawing/2014/main" id="{363B9F7C-3003-E29A-6E2D-6F1984E92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393" y="3429000"/>
            <a:ext cx="3985352" cy="298875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542A41-0764-304B-F08F-B0299853DC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931" y="3692635"/>
            <a:ext cx="4088032" cy="2725118"/>
          </a:xfrm>
          <a:prstGeom prst="rect">
            <a:avLst/>
          </a:prstGeom>
        </p:spPr>
      </p:pic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id="{3EC53BD2-E61B-ED96-2B10-0EB986AB88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01" y="1499641"/>
            <a:ext cx="3781425" cy="283542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7D83FC8-763A-79D2-0301-28AC58530E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88" y="1499641"/>
            <a:ext cx="4271487" cy="2847944"/>
          </a:xfrm>
          <a:prstGeom prst="rect">
            <a:avLst/>
          </a:prstGeom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657E95EE-4BB4-897C-F715-910564A376BA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072C5A0-3434-E21F-A065-0855BB324D09}"/>
              </a:ext>
            </a:extLst>
          </p:cNvPr>
          <p:cNvSpPr txBox="1"/>
          <p:nvPr/>
        </p:nvSpPr>
        <p:spPr>
          <a:xfrm>
            <a:off x="5517058" y="644137"/>
            <a:ext cx="5455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hlinkClick r:id="rId8"/>
              </a:rPr>
              <a:t>https://www.forthcoming.info/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6032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08D69-24A6-1CDD-FA76-0EA0D8160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900AE48D-289C-A7E1-B5B0-FE3ED8D384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6400" y="291114"/>
            <a:ext cx="1445600" cy="450506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CF2A8E-D8BD-A414-AC57-B81C2B90A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242" y="2500054"/>
            <a:ext cx="6284046" cy="3794402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sz="5400">
                <a:cs typeface="Poppins"/>
              </a:rPr>
              <a:t>Group photo &amp; Coffee Break</a:t>
            </a:r>
          </a:p>
        </p:txBody>
      </p:sp>
      <p:pic>
        <p:nvPicPr>
          <p:cNvPr id="7" name="Picture 6" descr="A person holding a camera&#10;&#10;AI-generated content may be incorrect.">
            <a:extLst>
              <a:ext uri="{FF2B5EF4-FFF2-40B4-BE49-F238E27FC236}">
                <a16:creationId xmlns:a16="http://schemas.microsoft.com/office/drawing/2014/main" id="{DF900E5C-0C74-BDAB-C4A1-5448272200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133" y="1815042"/>
            <a:ext cx="4946650" cy="351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9364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3.0.5724"/>
  <p:tag name="SLIDO_PRESENTATION_ID" val="10660f3b-1f2d-4338-a4c4-d81b49195d9b"/>
  <p:tag name="SLIDO_EVENT_UUID" val="5208039d-f5ec-4c47-a0ce-c075e811eae6"/>
  <p:tag name="SLIDO_EVENT_SECTION_UUID" val="0ca87a20-e0c3-449f-add9-194092f260e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685b28a-9504-4fcf-85b3-589573f239b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BFE0981498B0341B2353CA8555ED240" ma:contentTypeVersion="15" ma:contentTypeDescription="Crear nuevo documento." ma:contentTypeScope="" ma:versionID="03901ea9d811263418003ea127f05a2c">
  <xsd:schema xmlns:xsd="http://www.w3.org/2001/XMLSchema" xmlns:xs="http://www.w3.org/2001/XMLSchema" xmlns:p="http://schemas.microsoft.com/office/2006/metadata/properties" xmlns:ns3="f685b28a-9504-4fcf-85b3-589573f239b8" xmlns:ns4="446874b3-b1d2-4b65-a097-64efba136ca0" targetNamespace="http://schemas.microsoft.com/office/2006/metadata/properties" ma:root="true" ma:fieldsID="7cb66520518684abc3ffb32986c7f040" ns3:_="" ns4:_="">
    <xsd:import namespace="f685b28a-9504-4fcf-85b3-589573f239b8"/>
    <xsd:import namespace="446874b3-b1d2-4b65-a097-64efba136c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5b28a-9504-4fcf-85b3-589573f239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874b3-b1d2-4b65-a097-64efba136c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89D0D-0A21-426B-B62B-6F9D600218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FA9D77-4246-41BE-AE5A-DF7FDA787087}">
  <ds:schemaRefs>
    <ds:schemaRef ds:uri="446874b3-b1d2-4b65-a097-64efba136ca0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f685b28a-9504-4fcf-85b3-589573f239b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448F603-D477-4289-95D4-158FFA6128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5b28a-9504-4fcf-85b3-589573f239b8"/>
    <ds:schemaRef ds:uri="446874b3-b1d2-4b65-a097-64efba136c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12883</TotalTime>
  <Words>1237</Words>
  <Application>Microsoft Office PowerPoint</Application>
  <PresentationFormat>Widescreen</PresentationFormat>
  <Paragraphs>272</Paragraphs>
  <Slides>20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Project Overview </vt:lpstr>
      <vt:lpstr>The 15-minute city</vt:lpstr>
      <vt:lpstr>The 15-minute city framework</vt:lpstr>
      <vt:lpstr>FORTHCOMING project</vt:lpstr>
      <vt:lpstr>Scaling the 15mc beyond the core</vt:lpstr>
      <vt:lpstr>Case studies: Core city + Suburban ULL  </vt:lpstr>
      <vt:lpstr>Case studies: Suburban Urban Living Labs</vt:lpstr>
      <vt:lpstr>FORTHCOMING Consortium</vt:lpstr>
      <vt:lpstr>Key activities -  Timeline</vt:lpstr>
      <vt:lpstr>WP1  Project management and Coordination</vt:lpstr>
      <vt:lpstr>WP2 Portfolio of Succesful 15minC strategies</vt:lpstr>
      <vt:lpstr>WP3 SWOT Analysis of 15minute-City Strategies</vt:lpstr>
      <vt:lpstr>WP3 SWOT Analysis of 15minute-City Strategies</vt:lpstr>
      <vt:lpstr>WP4 6 EU 15minC Urban Living Labs  </vt:lpstr>
      <vt:lpstr>WP5  Transfer Guidelines of the 15minC (scale-up)   </vt:lpstr>
      <vt:lpstr>WP6 Multi-Stakeholder Impact Assessment (common/city specific)</vt:lpstr>
      <vt:lpstr>WP7 Dissemination and Transferability  </vt:lpstr>
      <vt:lpstr>WP7 Dissemination and Transferability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LUZ BROWNRIGG GLEESON MARTINEZ</dc:creator>
  <cp:lastModifiedBy>Andrés Monzón De Cáceres</cp:lastModifiedBy>
  <cp:revision>71</cp:revision>
  <cp:lastPrinted>2026-05-26T10:38:12Z</cp:lastPrinted>
  <dcterms:created xsi:type="dcterms:W3CDTF">2024-02-05T09:05:11Z</dcterms:created>
  <dcterms:modified xsi:type="dcterms:W3CDTF">2026-05-26T15:23:15Z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0x010100DBFE0981498B0341B2353CA8555ED240</vt:lpwstr>
  </property>
</Properties>
</file>